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311" r:id="rId2"/>
    <p:sldId id="308" r:id="rId3"/>
    <p:sldId id="320" r:id="rId4"/>
    <p:sldId id="321" r:id="rId5"/>
    <p:sldId id="322" r:id="rId6"/>
    <p:sldId id="324" r:id="rId7"/>
    <p:sldId id="325" r:id="rId8"/>
    <p:sldId id="256" r:id="rId9"/>
    <p:sldId id="263" r:id="rId10"/>
    <p:sldId id="265" r:id="rId11"/>
    <p:sldId id="299" r:id="rId12"/>
    <p:sldId id="300" r:id="rId13"/>
    <p:sldId id="301" r:id="rId14"/>
    <p:sldId id="302" r:id="rId15"/>
    <p:sldId id="318" r:id="rId16"/>
    <p:sldId id="270" r:id="rId17"/>
    <p:sldId id="272" r:id="rId18"/>
    <p:sldId id="274" r:id="rId19"/>
    <p:sldId id="315" r:id="rId20"/>
    <p:sldId id="313" r:id="rId21"/>
    <p:sldId id="278" r:id="rId22"/>
    <p:sldId id="280" r:id="rId23"/>
    <p:sldId id="317" r:id="rId24"/>
    <p:sldId id="260" r:id="rId25"/>
    <p:sldId id="307" r:id="rId26"/>
    <p:sldId id="304" r:id="rId27"/>
    <p:sldId id="282" r:id="rId28"/>
    <p:sldId id="284" r:id="rId29"/>
    <p:sldId id="286" r:id="rId30"/>
    <p:sldId id="288" r:id="rId31"/>
    <p:sldId id="290" r:id="rId32"/>
    <p:sldId id="292" r:id="rId33"/>
    <p:sldId id="294" r:id="rId34"/>
    <p:sldId id="296" r:id="rId35"/>
    <p:sldId id="298" r:id="rId36"/>
    <p:sldId id="319" r:id="rId37"/>
    <p:sldId id="281" r:id="rId38"/>
    <p:sldId id="267" r:id="rId39"/>
    <p:sldId id="261" r:id="rId40"/>
    <p:sldId id="262" r:id="rId41"/>
    <p:sldId id="257" r:id="rId42"/>
    <p:sldId id="259" r:id="rId43"/>
    <p:sldId id="264" r:id="rId44"/>
    <p:sldId id="305" r:id="rId45"/>
    <p:sldId id="306" r:id="rId4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285"/>
    <a:srgbClr val="983222"/>
    <a:srgbClr val="321F11"/>
    <a:srgbClr val="F8A14A"/>
    <a:srgbClr val="FCD9B6"/>
    <a:srgbClr val="FBC997"/>
    <a:srgbClr val="FAB46E"/>
    <a:srgbClr val="F9AB5D"/>
    <a:srgbClr val="F89B3E"/>
    <a:srgbClr val="F894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5" autoAdjust="0"/>
    <p:restoredTop sz="99849" autoAdjust="0"/>
  </p:normalViewPr>
  <p:slideViewPr>
    <p:cSldViewPr>
      <p:cViewPr>
        <p:scale>
          <a:sx n="80" d="100"/>
          <a:sy n="80" d="100"/>
        </p:scale>
        <p:origin x="-822" y="-666"/>
      </p:cViewPr>
      <p:guideLst>
        <p:guide orient="horz" pos="2160"/>
        <p:guide pos="2880"/>
      </p:guideLst>
    </p:cSldViewPr>
  </p:slideViewPr>
  <p:outlineViewPr>
    <p:cViewPr>
      <p:scale>
        <a:sx n="33" d="100"/>
        <a:sy n="33" d="100"/>
      </p:scale>
      <p:origin x="0" y="3150"/>
    </p:cViewPr>
  </p:outlineViewPr>
  <p:notesTextViewPr>
    <p:cViewPr>
      <p:scale>
        <a:sx n="1" d="1"/>
        <a:sy n="1" d="1"/>
      </p:scale>
      <p:origin x="0" y="0"/>
    </p:cViewPr>
  </p:notesTextViewPr>
  <p:notesViewPr>
    <p:cSldViewPr>
      <p:cViewPr varScale="1">
        <p:scale>
          <a:sx n="68" d="100"/>
          <a:sy n="68" d="100"/>
        </p:scale>
        <p:origin x="-2826" y="-1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a:defRPr sz="1200"/>
            </a:lvl1pPr>
          </a:lstStyle>
          <a:p>
            <a:fld id="{C5799FCB-9268-4CA5-8CCE-FC32BACA2D6A}" type="datetimeFigureOut">
              <a:rPr lang="en-US" smtClean="0"/>
              <a:t>3/19/2015</a:t>
            </a:fld>
            <a:endParaRPr lang="en-US"/>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a:defRPr sz="1200"/>
            </a:lvl1pPr>
          </a:lstStyle>
          <a:p>
            <a:fld id="{93C288F7-A166-41BE-8F94-66EC7F9E98B2}" type="slidenum">
              <a:rPr lang="en-US" smtClean="0"/>
              <a:t>‹#›</a:t>
            </a:fld>
            <a:endParaRPr lang="en-US"/>
          </a:p>
        </p:txBody>
      </p:sp>
    </p:spTree>
    <p:extLst>
      <p:ext uri="{BB962C8B-B14F-4D97-AF65-F5344CB8AC3E}">
        <p14:creationId xmlns:p14="http://schemas.microsoft.com/office/powerpoint/2010/main" val="3488060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47" tIns="48324" rIns="96647" bIns="48324" rtlCol="0"/>
          <a:lstStyle>
            <a:lvl1pPr algn="r">
              <a:defRPr sz="1300"/>
            </a:lvl1pPr>
          </a:lstStyle>
          <a:p>
            <a:fld id="{75E9B066-EC6A-4C78-AEAE-60CD5B733DB2}" type="datetimeFigureOut">
              <a:rPr lang="en-US" smtClean="0"/>
              <a:t>3/19/2015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7" tIns="48324" rIns="96647" bIns="48324"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7" tIns="48324" rIns="96647" bIns="483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47" tIns="48324" rIns="96647" bIns="483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7" tIns="48324" rIns="96647" bIns="48324" rtlCol="0" anchor="b"/>
          <a:lstStyle>
            <a:lvl1pPr algn="r">
              <a:defRPr sz="1300"/>
            </a:lvl1pPr>
          </a:lstStyle>
          <a:p>
            <a:fld id="{5042654A-6369-462E-8288-53DCF8776A86}" type="slidenum">
              <a:rPr lang="en-US" smtClean="0"/>
              <a:t>‹#›</a:t>
            </a:fld>
            <a:endParaRPr lang="en-US" dirty="0"/>
          </a:p>
        </p:txBody>
      </p:sp>
    </p:spTree>
    <p:extLst>
      <p:ext uri="{BB962C8B-B14F-4D97-AF65-F5344CB8AC3E}">
        <p14:creationId xmlns:p14="http://schemas.microsoft.com/office/powerpoint/2010/main" val="3345595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42654A-6369-462E-8288-53DCF8776A86}"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376762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19</a:t>
            </a:fld>
            <a:endParaRPr lang="en-US" dirty="0"/>
          </a:p>
        </p:txBody>
      </p:sp>
    </p:spTree>
    <p:extLst>
      <p:ext uri="{BB962C8B-B14F-4D97-AF65-F5344CB8AC3E}">
        <p14:creationId xmlns:p14="http://schemas.microsoft.com/office/powerpoint/2010/main" val="328299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20</a:t>
            </a:fld>
            <a:endParaRPr lang="en-US" dirty="0"/>
          </a:p>
        </p:txBody>
      </p:sp>
    </p:spTree>
    <p:extLst>
      <p:ext uri="{BB962C8B-B14F-4D97-AF65-F5344CB8AC3E}">
        <p14:creationId xmlns:p14="http://schemas.microsoft.com/office/powerpoint/2010/main" val="328299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21</a:t>
            </a:fld>
            <a:endParaRPr lang="en-US" dirty="0"/>
          </a:p>
        </p:txBody>
      </p:sp>
    </p:spTree>
    <p:extLst>
      <p:ext uri="{BB962C8B-B14F-4D97-AF65-F5344CB8AC3E}">
        <p14:creationId xmlns:p14="http://schemas.microsoft.com/office/powerpoint/2010/main" val="328299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22</a:t>
            </a:fld>
            <a:endParaRPr lang="en-US" dirty="0"/>
          </a:p>
        </p:txBody>
      </p:sp>
    </p:spTree>
    <p:extLst>
      <p:ext uri="{BB962C8B-B14F-4D97-AF65-F5344CB8AC3E}">
        <p14:creationId xmlns:p14="http://schemas.microsoft.com/office/powerpoint/2010/main" val="328299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0">
              <a:defRPr/>
            </a:pPr>
            <a:endParaRPr lang="en-US" dirty="0" smtClean="0"/>
          </a:p>
        </p:txBody>
      </p:sp>
      <p:sp>
        <p:nvSpPr>
          <p:cNvPr id="4" name="Slide Number Placeholder 3"/>
          <p:cNvSpPr>
            <a:spLocks noGrp="1"/>
          </p:cNvSpPr>
          <p:nvPr>
            <p:ph type="sldNum" sz="quarter" idx="10"/>
          </p:nvPr>
        </p:nvSpPr>
        <p:spPr/>
        <p:txBody>
          <a:bodyPr/>
          <a:lstStyle/>
          <a:p>
            <a:fld id="{5042654A-6369-462E-8288-53DCF8776A86}" type="slidenum">
              <a:rPr lang="en-US" smtClean="0"/>
              <a:t>24</a:t>
            </a:fld>
            <a:endParaRPr lang="en-US" dirty="0"/>
          </a:p>
        </p:txBody>
      </p:sp>
    </p:spTree>
    <p:extLst>
      <p:ext uri="{BB962C8B-B14F-4D97-AF65-F5344CB8AC3E}">
        <p14:creationId xmlns:p14="http://schemas.microsoft.com/office/powerpoint/2010/main" val="3876693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27</a:t>
            </a:fld>
            <a:endParaRPr lang="en-US" dirty="0"/>
          </a:p>
        </p:txBody>
      </p:sp>
    </p:spTree>
    <p:extLst>
      <p:ext uri="{BB962C8B-B14F-4D97-AF65-F5344CB8AC3E}">
        <p14:creationId xmlns:p14="http://schemas.microsoft.com/office/powerpoint/2010/main" val="328299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28</a:t>
            </a:fld>
            <a:endParaRPr lang="en-US" dirty="0"/>
          </a:p>
        </p:txBody>
      </p:sp>
    </p:spTree>
    <p:extLst>
      <p:ext uri="{BB962C8B-B14F-4D97-AF65-F5344CB8AC3E}">
        <p14:creationId xmlns:p14="http://schemas.microsoft.com/office/powerpoint/2010/main" val="328299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29</a:t>
            </a:fld>
            <a:endParaRPr lang="en-US" dirty="0"/>
          </a:p>
        </p:txBody>
      </p:sp>
    </p:spTree>
    <p:extLst>
      <p:ext uri="{BB962C8B-B14F-4D97-AF65-F5344CB8AC3E}">
        <p14:creationId xmlns:p14="http://schemas.microsoft.com/office/powerpoint/2010/main" val="328299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30</a:t>
            </a:fld>
            <a:endParaRPr lang="en-US" dirty="0"/>
          </a:p>
        </p:txBody>
      </p:sp>
    </p:spTree>
    <p:extLst>
      <p:ext uri="{BB962C8B-B14F-4D97-AF65-F5344CB8AC3E}">
        <p14:creationId xmlns:p14="http://schemas.microsoft.com/office/powerpoint/2010/main" val="328299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31</a:t>
            </a:fld>
            <a:endParaRPr lang="en-US" dirty="0"/>
          </a:p>
        </p:txBody>
      </p:sp>
    </p:spTree>
    <p:extLst>
      <p:ext uri="{BB962C8B-B14F-4D97-AF65-F5344CB8AC3E}">
        <p14:creationId xmlns:p14="http://schemas.microsoft.com/office/powerpoint/2010/main" val="328299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8</a:t>
            </a:fld>
            <a:endParaRPr lang="en-US" dirty="0"/>
          </a:p>
        </p:txBody>
      </p:sp>
    </p:spTree>
    <p:extLst>
      <p:ext uri="{BB962C8B-B14F-4D97-AF65-F5344CB8AC3E}">
        <p14:creationId xmlns:p14="http://schemas.microsoft.com/office/powerpoint/2010/main" val="3876693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32</a:t>
            </a:fld>
            <a:endParaRPr lang="en-US" dirty="0"/>
          </a:p>
        </p:txBody>
      </p:sp>
    </p:spTree>
    <p:extLst>
      <p:ext uri="{BB962C8B-B14F-4D97-AF65-F5344CB8AC3E}">
        <p14:creationId xmlns:p14="http://schemas.microsoft.com/office/powerpoint/2010/main" val="328299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33</a:t>
            </a:fld>
            <a:endParaRPr lang="en-US" dirty="0"/>
          </a:p>
        </p:txBody>
      </p:sp>
    </p:spTree>
    <p:extLst>
      <p:ext uri="{BB962C8B-B14F-4D97-AF65-F5344CB8AC3E}">
        <p14:creationId xmlns:p14="http://schemas.microsoft.com/office/powerpoint/2010/main" val="328299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34</a:t>
            </a:fld>
            <a:endParaRPr lang="en-US" dirty="0"/>
          </a:p>
        </p:txBody>
      </p:sp>
    </p:spTree>
    <p:extLst>
      <p:ext uri="{BB962C8B-B14F-4D97-AF65-F5344CB8AC3E}">
        <p14:creationId xmlns:p14="http://schemas.microsoft.com/office/powerpoint/2010/main" val="328299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35</a:t>
            </a:fld>
            <a:endParaRPr lang="en-US" dirty="0"/>
          </a:p>
        </p:txBody>
      </p:sp>
    </p:spTree>
    <p:extLst>
      <p:ext uri="{BB962C8B-B14F-4D97-AF65-F5344CB8AC3E}">
        <p14:creationId xmlns:p14="http://schemas.microsoft.com/office/powerpoint/2010/main" val="328299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37</a:t>
            </a:fld>
            <a:endParaRPr lang="en-US" dirty="0"/>
          </a:p>
        </p:txBody>
      </p:sp>
    </p:spTree>
    <p:extLst>
      <p:ext uri="{BB962C8B-B14F-4D97-AF65-F5344CB8AC3E}">
        <p14:creationId xmlns:p14="http://schemas.microsoft.com/office/powerpoint/2010/main" val="328299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39</a:t>
            </a:fld>
            <a:endParaRPr lang="en-US" dirty="0"/>
          </a:p>
        </p:txBody>
      </p:sp>
    </p:spTree>
    <p:extLst>
      <p:ext uri="{BB962C8B-B14F-4D97-AF65-F5344CB8AC3E}">
        <p14:creationId xmlns:p14="http://schemas.microsoft.com/office/powerpoint/2010/main" val="3876693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40</a:t>
            </a:fld>
            <a:endParaRPr lang="en-US" dirty="0"/>
          </a:p>
        </p:txBody>
      </p:sp>
    </p:spTree>
    <p:extLst>
      <p:ext uri="{BB962C8B-B14F-4D97-AF65-F5344CB8AC3E}">
        <p14:creationId xmlns:p14="http://schemas.microsoft.com/office/powerpoint/2010/main" val="3876693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9</a:t>
            </a:fld>
            <a:endParaRPr lang="en-US" dirty="0"/>
          </a:p>
        </p:txBody>
      </p:sp>
    </p:spTree>
    <p:extLst>
      <p:ext uri="{BB962C8B-B14F-4D97-AF65-F5344CB8AC3E}">
        <p14:creationId xmlns:p14="http://schemas.microsoft.com/office/powerpoint/2010/main" val="1798009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42654A-6369-462E-8288-53DCF8776A86}" type="slidenum">
              <a:rPr lang="en-US" smtClean="0"/>
              <a:t>10</a:t>
            </a:fld>
            <a:endParaRPr lang="en-US" dirty="0"/>
          </a:p>
        </p:txBody>
      </p:sp>
    </p:spTree>
    <p:extLst>
      <p:ext uri="{BB962C8B-B14F-4D97-AF65-F5344CB8AC3E}">
        <p14:creationId xmlns:p14="http://schemas.microsoft.com/office/powerpoint/2010/main" val="309244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12</a:t>
            </a:fld>
            <a:endParaRPr lang="en-US" dirty="0"/>
          </a:p>
        </p:txBody>
      </p:sp>
    </p:spTree>
    <p:extLst>
      <p:ext uri="{BB962C8B-B14F-4D97-AF65-F5344CB8AC3E}">
        <p14:creationId xmlns:p14="http://schemas.microsoft.com/office/powerpoint/2010/main" val="137502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14</a:t>
            </a:fld>
            <a:endParaRPr lang="en-US" dirty="0"/>
          </a:p>
        </p:txBody>
      </p:sp>
    </p:spTree>
    <p:extLst>
      <p:ext uri="{BB962C8B-B14F-4D97-AF65-F5344CB8AC3E}">
        <p14:creationId xmlns:p14="http://schemas.microsoft.com/office/powerpoint/2010/main" val="3393388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15</a:t>
            </a:fld>
            <a:endParaRPr lang="en-US" dirty="0"/>
          </a:p>
        </p:txBody>
      </p:sp>
    </p:spTree>
    <p:extLst>
      <p:ext uri="{BB962C8B-B14F-4D97-AF65-F5344CB8AC3E}">
        <p14:creationId xmlns:p14="http://schemas.microsoft.com/office/powerpoint/2010/main" val="137502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17</a:t>
            </a:fld>
            <a:endParaRPr lang="en-US" dirty="0"/>
          </a:p>
        </p:txBody>
      </p:sp>
    </p:spTree>
    <p:extLst>
      <p:ext uri="{BB962C8B-B14F-4D97-AF65-F5344CB8AC3E}">
        <p14:creationId xmlns:p14="http://schemas.microsoft.com/office/powerpoint/2010/main" val="328299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2654A-6369-462E-8288-53DCF8776A86}" type="slidenum">
              <a:rPr lang="en-US" smtClean="0"/>
              <a:t>18</a:t>
            </a:fld>
            <a:endParaRPr lang="en-US" dirty="0"/>
          </a:p>
        </p:txBody>
      </p:sp>
    </p:spTree>
    <p:extLst>
      <p:ext uri="{BB962C8B-B14F-4D97-AF65-F5344CB8AC3E}">
        <p14:creationId xmlns:p14="http://schemas.microsoft.com/office/powerpoint/2010/main" val="328299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7363C5-B40C-482F-85AC-349274E0B8D3}" type="datetime1">
              <a:rPr lang="en-US" smtClean="0"/>
              <a:t>3/19/2015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8E56C4-1D0B-4ED1-A83F-20B764F11907}" type="slidenum">
              <a:rPr lang="en-US" smtClean="0"/>
              <a:t>‹#›</a:t>
            </a:fld>
            <a:endParaRPr lang="en-US" dirty="0"/>
          </a:p>
        </p:txBody>
      </p:sp>
    </p:spTree>
    <p:extLst>
      <p:ext uri="{BB962C8B-B14F-4D97-AF65-F5344CB8AC3E}">
        <p14:creationId xmlns:p14="http://schemas.microsoft.com/office/powerpoint/2010/main" val="738121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4BD6F5-887C-4397-A428-6F6BC08B7195}" type="datetime1">
              <a:rPr lang="en-US" smtClean="0"/>
              <a:t>3/19/2015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8E56C4-1D0B-4ED1-A83F-20B764F11907}" type="slidenum">
              <a:rPr lang="en-US" smtClean="0"/>
              <a:t>‹#›</a:t>
            </a:fld>
            <a:endParaRPr lang="en-US" dirty="0"/>
          </a:p>
        </p:txBody>
      </p:sp>
    </p:spTree>
    <p:extLst>
      <p:ext uri="{BB962C8B-B14F-4D97-AF65-F5344CB8AC3E}">
        <p14:creationId xmlns:p14="http://schemas.microsoft.com/office/powerpoint/2010/main" val="2971033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508C7B-4B6D-4D9D-974B-8A5F3D7257C2}" type="datetime1">
              <a:rPr lang="en-US" smtClean="0"/>
              <a:t>3/19/2015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8E56C4-1D0B-4ED1-A83F-20B764F11907}" type="slidenum">
              <a:rPr lang="en-US" smtClean="0"/>
              <a:t>‹#›</a:t>
            </a:fld>
            <a:endParaRPr lang="en-US" dirty="0"/>
          </a:p>
        </p:txBody>
      </p:sp>
    </p:spTree>
    <p:extLst>
      <p:ext uri="{BB962C8B-B14F-4D97-AF65-F5344CB8AC3E}">
        <p14:creationId xmlns:p14="http://schemas.microsoft.com/office/powerpoint/2010/main" val="1385674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FFAC28-A592-40BE-ABE4-0CDCC7620998}" type="datetime1">
              <a:rPr lang="en-US" smtClean="0"/>
              <a:t>3/19/2015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8E56C4-1D0B-4ED1-A83F-20B764F11907}" type="slidenum">
              <a:rPr lang="en-US" smtClean="0"/>
              <a:t>‹#›</a:t>
            </a:fld>
            <a:endParaRPr lang="en-US" dirty="0"/>
          </a:p>
        </p:txBody>
      </p:sp>
    </p:spTree>
    <p:extLst>
      <p:ext uri="{BB962C8B-B14F-4D97-AF65-F5344CB8AC3E}">
        <p14:creationId xmlns:p14="http://schemas.microsoft.com/office/powerpoint/2010/main" val="2494626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383275-EC0F-4782-9737-BC47ACA273DE}" type="datetime1">
              <a:rPr lang="en-US" smtClean="0"/>
              <a:t>3/19/2015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8E56C4-1D0B-4ED1-A83F-20B764F11907}" type="slidenum">
              <a:rPr lang="en-US" smtClean="0"/>
              <a:t>‹#›</a:t>
            </a:fld>
            <a:endParaRPr lang="en-US" dirty="0"/>
          </a:p>
        </p:txBody>
      </p:sp>
    </p:spTree>
    <p:extLst>
      <p:ext uri="{BB962C8B-B14F-4D97-AF65-F5344CB8AC3E}">
        <p14:creationId xmlns:p14="http://schemas.microsoft.com/office/powerpoint/2010/main" val="2871266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E8D15B-29BC-4628-B67B-3E96D554B677}" type="datetime1">
              <a:rPr lang="en-US" smtClean="0"/>
              <a:t>3/19/2015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8E56C4-1D0B-4ED1-A83F-20B764F11907}" type="slidenum">
              <a:rPr lang="en-US" smtClean="0"/>
              <a:t>‹#›</a:t>
            </a:fld>
            <a:endParaRPr lang="en-US" dirty="0"/>
          </a:p>
        </p:txBody>
      </p:sp>
    </p:spTree>
    <p:extLst>
      <p:ext uri="{BB962C8B-B14F-4D97-AF65-F5344CB8AC3E}">
        <p14:creationId xmlns:p14="http://schemas.microsoft.com/office/powerpoint/2010/main" val="230997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70D358-E361-405B-82B2-A46F4F4753A5}" type="datetime1">
              <a:rPr lang="en-US" smtClean="0"/>
              <a:t>3/19/2015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38E56C4-1D0B-4ED1-A83F-20B764F11907}" type="slidenum">
              <a:rPr lang="en-US" smtClean="0"/>
              <a:t>‹#›</a:t>
            </a:fld>
            <a:endParaRPr lang="en-US" dirty="0"/>
          </a:p>
        </p:txBody>
      </p:sp>
    </p:spTree>
    <p:extLst>
      <p:ext uri="{BB962C8B-B14F-4D97-AF65-F5344CB8AC3E}">
        <p14:creationId xmlns:p14="http://schemas.microsoft.com/office/powerpoint/2010/main" val="630060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A64EFC-B6EB-4A68-B8EF-C77C15DC767E}" type="datetime1">
              <a:rPr lang="en-US" smtClean="0"/>
              <a:t>3/19/2015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38E56C4-1D0B-4ED1-A83F-20B764F11907}" type="slidenum">
              <a:rPr lang="en-US" smtClean="0"/>
              <a:t>‹#›</a:t>
            </a:fld>
            <a:endParaRPr lang="en-US" dirty="0"/>
          </a:p>
        </p:txBody>
      </p:sp>
    </p:spTree>
    <p:extLst>
      <p:ext uri="{BB962C8B-B14F-4D97-AF65-F5344CB8AC3E}">
        <p14:creationId xmlns:p14="http://schemas.microsoft.com/office/powerpoint/2010/main" val="2708489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8BB20B-E44F-4378-8374-76E3318F7A9A}" type="datetime1">
              <a:rPr lang="en-US" smtClean="0"/>
              <a:t>3/19/2015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38E56C4-1D0B-4ED1-A83F-20B764F11907}" type="slidenum">
              <a:rPr lang="en-US" smtClean="0"/>
              <a:t>‹#›</a:t>
            </a:fld>
            <a:endParaRPr lang="en-US" dirty="0"/>
          </a:p>
        </p:txBody>
      </p:sp>
    </p:spTree>
    <p:extLst>
      <p:ext uri="{BB962C8B-B14F-4D97-AF65-F5344CB8AC3E}">
        <p14:creationId xmlns:p14="http://schemas.microsoft.com/office/powerpoint/2010/main" val="2165590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E157FC-947F-4837-9906-FE18D657BD1C}" type="datetime1">
              <a:rPr lang="en-US" smtClean="0"/>
              <a:t>3/19/2015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8E56C4-1D0B-4ED1-A83F-20B764F11907}" type="slidenum">
              <a:rPr lang="en-US" smtClean="0"/>
              <a:t>‹#›</a:t>
            </a:fld>
            <a:endParaRPr lang="en-US" dirty="0"/>
          </a:p>
        </p:txBody>
      </p:sp>
    </p:spTree>
    <p:extLst>
      <p:ext uri="{BB962C8B-B14F-4D97-AF65-F5344CB8AC3E}">
        <p14:creationId xmlns:p14="http://schemas.microsoft.com/office/powerpoint/2010/main" val="3417956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FE8705-1DB6-4C0F-BB60-F06B4F4B4346}" type="datetime1">
              <a:rPr lang="en-US" smtClean="0"/>
              <a:t>3/19/2015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8E56C4-1D0B-4ED1-A83F-20B764F11907}" type="slidenum">
              <a:rPr lang="en-US" smtClean="0"/>
              <a:t>‹#›</a:t>
            </a:fld>
            <a:endParaRPr lang="en-US" dirty="0"/>
          </a:p>
        </p:txBody>
      </p:sp>
    </p:spTree>
    <p:extLst>
      <p:ext uri="{BB962C8B-B14F-4D97-AF65-F5344CB8AC3E}">
        <p14:creationId xmlns:p14="http://schemas.microsoft.com/office/powerpoint/2010/main" val="948238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062AB2-B788-436A-BDC3-34BDDE15E9E9}" type="datetime1">
              <a:rPr lang="en-US" smtClean="0"/>
              <a:t>3/19/2015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8E56C4-1D0B-4ED1-A83F-20B764F11907}" type="slidenum">
              <a:rPr lang="en-US" smtClean="0"/>
              <a:t>‹#›</a:t>
            </a:fld>
            <a:endParaRPr lang="en-US" dirty="0"/>
          </a:p>
        </p:txBody>
      </p:sp>
    </p:spTree>
    <p:extLst>
      <p:ext uri="{BB962C8B-B14F-4D97-AF65-F5344CB8AC3E}">
        <p14:creationId xmlns:p14="http://schemas.microsoft.com/office/powerpoint/2010/main" val="70275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4.xml"/><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5" Type="http://schemas.openxmlformats.org/officeDocument/2006/relationships/image" Target="../media/image42.pn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3.pn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7.jpeg"/><Relationship Id="rId11" Type="http://schemas.openxmlformats.org/officeDocument/2006/relationships/image" Target="../media/image38.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4.pn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38.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6.pn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5.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74.png"/><Relationship Id="rId5" Type="http://schemas.openxmlformats.org/officeDocument/2006/relationships/image" Target="../media/image69.jpeg"/><Relationship Id="rId10" Type="http://schemas.openxmlformats.org/officeDocument/2006/relationships/image" Target="../media/image38.jpeg"/><Relationship Id="rId4" Type="http://schemas.openxmlformats.org/officeDocument/2006/relationships/image" Target="../media/image68.jpeg"/><Relationship Id="rId9" Type="http://schemas.openxmlformats.org/officeDocument/2006/relationships/image" Target="../media/image73.jpeg"/></Relationships>
</file>

<file path=ppt/slides/_rels/slide14.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15.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jpeg"/><Relationship Id="rId3" Type="http://schemas.openxmlformats.org/officeDocument/2006/relationships/image" Target="../media/image55.jpeg"/><Relationship Id="rId7" Type="http://schemas.openxmlformats.org/officeDocument/2006/relationships/image" Target="../media/image85.jpeg"/><Relationship Id="rId12" Type="http://schemas.openxmlformats.org/officeDocument/2006/relationships/image" Target="../media/image90.png"/><Relationship Id="rId2" Type="http://schemas.openxmlformats.org/officeDocument/2006/relationships/notesSlide" Target="../notesSlides/notesSlide7.xml"/><Relationship Id="rId16"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5" Type="http://schemas.openxmlformats.org/officeDocument/2006/relationships/image" Target="../media/image9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 Id="rId14" Type="http://schemas.openxmlformats.org/officeDocument/2006/relationships/image" Target="../media/image92.png"/></Relationships>
</file>

<file path=ppt/slides/_rels/slide16.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11" Type="http://schemas.openxmlformats.org/officeDocument/2006/relationships/image" Target="../media/image104.jpg"/><Relationship Id="rId5" Type="http://schemas.openxmlformats.org/officeDocument/2006/relationships/image" Target="../media/image98.jpeg"/><Relationship Id="rId10" Type="http://schemas.openxmlformats.org/officeDocument/2006/relationships/image" Target="../media/image103.jpg"/><Relationship Id="rId4" Type="http://schemas.openxmlformats.org/officeDocument/2006/relationships/image" Target="../media/image97.jpeg"/><Relationship Id="rId9" Type="http://schemas.openxmlformats.org/officeDocument/2006/relationships/image" Target="../media/image102.jpg"/></Relationships>
</file>

<file path=ppt/slides/_rels/slide17.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5.jpeg"/><Relationship Id="rId7" Type="http://schemas.openxmlformats.org/officeDocument/2006/relationships/image" Target="../media/image10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95.jpeg"/></Relationships>
</file>

<file path=ppt/slides/_rels/slide18.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19.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6.jpeg"/><Relationship Id="rId7" Type="http://schemas.openxmlformats.org/officeDocument/2006/relationships/image" Target="../media/image11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08.jpeg"/><Relationship Id="rId4" Type="http://schemas.openxmlformats.org/officeDocument/2006/relationships/image" Target="../media/image117.jpeg"/><Relationship Id="rId9" Type="http://schemas.openxmlformats.org/officeDocument/2006/relationships/image" Target="../media/image1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21.jpeg"/><Relationship Id="rId7" Type="http://schemas.openxmlformats.org/officeDocument/2006/relationships/image" Target="../media/image12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13.jpeg"/><Relationship Id="rId9" Type="http://schemas.openxmlformats.org/officeDocument/2006/relationships/image" Target="../media/image125.jpeg"/></Relationships>
</file>

<file path=ppt/slides/_rels/slide21.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6.jpeg"/><Relationship Id="rId7" Type="http://schemas.openxmlformats.org/officeDocument/2006/relationships/image" Target="../media/image129.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11.jpeg"/><Relationship Id="rId9" Type="http://schemas.openxmlformats.org/officeDocument/2006/relationships/image" Target="../media/image131.jpeg"/></Relationships>
</file>

<file path=ppt/slides/_rels/slide2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133.jpeg"/></Relationships>
</file>

<file path=ppt/slides/_rels/slide23.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8.jpeg"/><Relationship Id="rId2" Type="http://schemas.openxmlformats.org/officeDocument/2006/relationships/image" Target="../media/image133.jpeg"/><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13.jpeg"/><Relationship Id="rId4" Type="http://schemas.openxmlformats.org/officeDocument/2006/relationships/image" Target="../media/image136.jpeg"/></Relationships>
</file>

<file path=ppt/slides/_rels/slide2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39.jpeg"/><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141.jpeg"/><Relationship Id="rId4" Type="http://schemas.openxmlformats.org/officeDocument/2006/relationships/image" Target="../media/image140.jpeg"/><Relationship Id="rId9" Type="http://schemas.openxmlformats.org/officeDocument/2006/relationships/image" Target="../media/image142.jpeg"/></Relationships>
</file>

<file path=ppt/slides/_rels/slide25.xml.rels><?xml version="1.0" encoding="UTF-8" standalone="yes"?>
<Relationships xmlns="http://schemas.openxmlformats.org/package/2006/relationships"><Relationship Id="rId8" Type="http://schemas.openxmlformats.org/officeDocument/2006/relationships/image" Target="../media/image149.jpeg"/><Relationship Id="rId13" Type="http://schemas.openxmlformats.org/officeDocument/2006/relationships/image" Target="../media/image154.jpeg"/><Relationship Id="rId18" Type="http://schemas.openxmlformats.org/officeDocument/2006/relationships/image" Target="../media/image158.jpeg"/><Relationship Id="rId3" Type="http://schemas.openxmlformats.org/officeDocument/2006/relationships/image" Target="../media/image144.jpeg"/><Relationship Id="rId7" Type="http://schemas.openxmlformats.org/officeDocument/2006/relationships/image" Target="../media/image148.jpeg"/><Relationship Id="rId12" Type="http://schemas.openxmlformats.org/officeDocument/2006/relationships/image" Target="../media/image153.jpeg"/><Relationship Id="rId17" Type="http://schemas.openxmlformats.org/officeDocument/2006/relationships/image" Target="../media/image38.jpeg"/><Relationship Id="rId2" Type="http://schemas.openxmlformats.org/officeDocument/2006/relationships/image" Target="../media/image143.jpeg"/><Relationship Id="rId16"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147.jpeg"/><Relationship Id="rId11" Type="http://schemas.openxmlformats.org/officeDocument/2006/relationships/image" Target="../media/image152.jpeg"/><Relationship Id="rId5" Type="http://schemas.openxmlformats.org/officeDocument/2006/relationships/image" Target="../media/image146.jpeg"/><Relationship Id="rId15" Type="http://schemas.openxmlformats.org/officeDocument/2006/relationships/image" Target="../media/image156.jpeg"/><Relationship Id="rId10" Type="http://schemas.openxmlformats.org/officeDocument/2006/relationships/image" Target="../media/image151.jpeg"/><Relationship Id="rId19" Type="http://schemas.openxmlformats.org/officeDocument/2006/relationships/image" Target="../media/image159.tiff"/><Relationship Id="rId4" Type="http://schemas.openxmlformats.org/officeDocument/2006/relationships/image" Target="../media/image145.jpeg"/><Relationship Id="rId9" Type="http://schemas.openxmlformats.org/officeDocument/2006/relationships/image" Target="../media/image150.jpeg"/><Relationship Id="rId14" Type="http://schemas.openxmlformats.org/officeDocument/2006/relationships/image" Target="../media/image155.jpeg"/></Relationships>
</file>

<file path=ppt/slides/_rels/slide26.xml.rels><?xml version="1.0" encoding="UTF-8" standalone="yes"?>
<Relationships xmlns="http://schemas.openxmlformats.org/package/2006/relationships"><Relationship Id="rId3" Type="http://schemas.openxmlformats.org/officeDocument/2006/relationships/image" Target="../media/image161.tiff"/><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2.jpeg"/><Relationship Id="rId7" Type="http://schemas.openxmlformats.org/officeDocument/2006/relationships/image" Target="../media/image16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33.jpeg"/></Relationships>
</file>

<file path=ppt/slides/_rels/slide28.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67.jpeg"/><Relationship Id="rId7" Type="http://schemas.openxmlformats.org/officeDocument/2006/relationships/image" Target="../media/image17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33.jpeg"/></Relationships>
</file>

<file path=ppt/slides/_rels/slide29.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33.jpeg"/><Relationship Id="rId7" Type="http://schemas.openxmlformats.org/officeDocument/2006/relationships/image" Target="../media/image11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5.jpeg"/><Relationship Id="rId7" Type="http://schemas.openxmlformats.org/officeDocument/2006/relationships/image" Target="../media/image17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76.jpeg"/><Relationship Id="rId4" Type="http://schemas.openxmlformats.org/officeDocument/2006/relationships/image" Target="../media/image96.jpeg"/></Relationships>
</file>

<file path=ppt/slides/_rels/slide31.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178.jpeg"/><Relationship Id="rId7" Type="http://schemas.openxmlformats.org/officeDocument/2006/relationships/image" Target="../media/image18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11.jpeg"/><Relationship Id="rId9" Type="http://schemas.openxmlformats.org/officeDocument/2006/relationships/image" Target="../media/image95.jpeg"/></Relationships>
</file>

<file path=ppt/slides/_rels/slide32.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13.jpeg"/><Relationship Id="rId7" Type="http://schemas.openxmlformats.org/officeDocument/2006/relationships/image" Target="../media/image18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85.jpeg"/><Relationship Id="rId5" Type="http://schemas.openxmlformats.org/officeDocument/2006/relationships/image" Target="../media/image184.jpeg"/><Relationship Id="rId10" Type="http://schemas.openxmlformats.org/officeDocument/2006/relationships/image" Target="../media/image188.jpeg"/><Relationship Id="rId4" Type="http://schemas.openxmlformats.org/officeDocument/2006/relationships/image" Target="../media/image183.jpeg"/><Relationship Id="rId9" Type="http://schemas.openxmlformats.org/officeDocument/2006/relationships/image" Target="../media/image187.jpeg"/></Relationships>
</file>

<file path=ppt/slides/_rels/slide33.xml.rels><?xml version="1.0" encoding="UTF-8" standalone="yes"?>
<Relationships xmlns="http://schemas.openxmlformats.org/package/2006/relationships"><Relationship Id="rId3" Type="http://schemas.openxmlformats.org/officeDocument/2006/relationships/image" Target="../media/image189.jpeg"/><Relationship Id="rId7" Type="http://schemas.openxmlformats.org/officeDocument/2006/relationships/image" Target="../media/image19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11.jpeg"/></Relationships>
</file>

<file path=ppt/slides/_rels/slide3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33.jpeg"/></Relationships>
</file>

<file path=ppt/slides/_rels/slide3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98.jpg"/><Relationship Id="rId5" Type="http://schemas.openxmlformats.org/officeDocument/2006/relationships/image" Target="../media/image197.jpeg"/><Relationship Id="rId4" Type="http://schemas.openxmlformats.org/officeDocument/2006/relationships/image" Target="../media/image111.jpeg"/></Relationships>
</file>

<file path=ppt/slides/_rels/slide3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99.jpeg"/><Relationship Id="rId1" Type="http://schemas.openxmlformats.org/officeDocument/2006/relationships/slideLayout" Target="../slideLayouts/slideLayout2.xml"/><Relationship Id="rId4" Type="http://schemas.openxmlformats.org/officeDocument/2006/relationships/image" Target="../media/image200.jpeg"/></Relationships>
</file>

<file path=ppt/slides/_rels/slide37.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image" Target="../media/image111.jpeg"/><Relationship Id="rId7" Type="http://schemas.openxmlformats.org/officeDocument/2006/relationships/image" Target="../media/image20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108.jpeg"/></Relationships>
</file>

<file path=ppt/slides/_rels/slide38.xml.rels><?xml version="1.0" encoding="UTF-8" standalone="yes"?>
<Relationships xmlns="http://schemas.openxmlformats.org/package/2006/relationships"><Relationship Id="rId8" Type="http://schemas.openxmlformats.org/officeDocument/2006/relationships/image" Target="../media/image211.jpeg"/><Relationship Id="rId13" Type="http://schemas.openxmlformats.org/officeDocument/2006/relationships/image" Target="../media/image216.jpeg"/><Relationship Id="rId18" Type="http://schemas.openxmlformats.org/officeDocument/2006/relationships/image" Target="../media/image221.jpeg"/><Relationship Id="rId26" Type="http://schemas.openxmlformats.org/officeDocument/2006/relationships/image" Target="../media/image229.png"/><Relationship Id="rId3" Type="http://schemas.openxmlformats.org/officeDocument/2006/relationships/image" Target="../media/image206.jpeg"/><Relationship Id="rId21" Type="http://schemas.openxmlformats.org/officeDocument/2006/relationships/image" Target="../media/image224.png"/><Relationship Id="rId7" Type="http://schemas.openxmlformats.org/officeDocument/2006/relationships/image" Target="../media/image210.jpeg"/><Relationship Id="rId12" Type="http://schemas.openxmlformats.org/officeDocument/2006/relationships/image" Target="../media/image215.jpeg"/><Relationship Id="rId17" Type="http://schemas.openxmlformats.org/officeDocument/2006/relationships/image" Target="../media/image220.jpeg"/><Relationship Id="rId25" Type="http://schemas.openxmlformats.org/officeDocument/2006/relationships/image" Target="../media/image228.png"/><Relationship Id="rId2" Type="http://schemas.openxmlformats.org/officeDocument/2006/relationships/image" Target="../media/image205.png"/><Relationship Id="rId16" Type="http://schemas.openxmlformats.org/officeDocument/2006/relationships/image" Target="../media/image219.jpeg"/><Relationship Id="rId20" Type="http://schemas.openxmlformats.org/officeDocument/2006/relationships/image" Target="../media/image223.png"/><Relationship Id="rId29"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image" Target="../media/image209.jpeg"/><Relationship Id="rId11" Type="http://schemas.openxmlformats.org/officeDocument/2006/relationships/image" Target="../media/image214.jpeg"/><Relationship Id="rId24" Type="http://schemas.openxmlformats.org/officeDocument/2006/relationships/image" Target="../media/image227.png"/><Relationship Id="rId5" Type="http://schemas.openxmlformats.org/officeDocument/2006/relationships/image" Target="../media/image208.jpeg"/><Relationship Id="rId15" Type="http://schemas.openxmlformats.org/officeDocument/2006/relationships/image" Target="../media/image218.jpeg"/><Relationship Id="rId23" Type="http://schemas.openxmlformats.org/officeDocument/2006/relationships/image" Target="../media/image226.png"/><Relationship Id="rId28" Type="http://schemas.openxmlformats.org/officeDocument/2006/relationships/image" Target="../media/image231.png"/><Relationship Id="rId10" Type="http://schemas.openxmlformats.org/officeDocument/2006/relationships/image" Target="../media/image213.jpeg"/><Relationship Id="rId19" Type="http://schemas.openxmlformats.org/officeDocument/2006/relationships/image" Target="../media/image222.png"/><Relationship Id="rId31" Type="http://schemas.openxmlformats.org/officeDocument/2006/relationships/image" Target="../media/image234.png"/><Relationship Id="rId4" Type="http://schemas.openxmlformats.org/officeDocument/2006/relationships/image" Target="../media/image207.jpeg"/><Relationship Id="rId9" Type="http://schemas.openxmlformats.org/officeDocument/2006/relationships/image" Target="../media/image212.jpeg"/><Relationship Id="rId14" Type="http://schemas.openxmlformats.org/officeDocument/2006/relationships/image" Target="../media/image217.jpeg"/><Relationship Id="rId22" Type="http://schemas.openxmlformats.org/officeDocument/2006/relationships/image" Target="../media/image225.png"/><Relationship Id="rId27" Type="http://schemas.openxmlformats.org/officeDocument/2006/relationships/image" Target="../media/image230.png"/><Relationship Id="rId30" Type="http://schemas.openxmlformats.org/officeDocument/2006/relationships/image" Target="../media/image233.png"/></Relationships>
</file>

<file path=ppt/slides/_rels/slide3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37.jpeg"/><Relationship Id="rId13" Type="http://schemas.openxmlformats.org/officeDocument/2006/relationships/image" Target="../media/image245.jpg"/><Relationship Id="rId18" Type="http://schemas.openxmlformats.org/officeDocument/2006/relationships/image" Target="../media/image250.jpeg"/><Relationship Id="rId3" Type="http://schemas.openxmlformats.org/officeDocument/2006/relationships/image" Target="../media/image239.jpg"/><Relationship Id="rId21" Type="http://schemas.openxmlformats.org/officeDocument/2006/relationships/image" Target="../media/image253.jpeg"/><Relationship Id="rId7" Type="http://schemas.openxmlformats.org/officeDocument/2006/relationships/image" Target="../media/image24.jpeg"/><Relationship Id="rId12" Type="http://schemas.openxmlformats.org/officeDocument/2006/relationships/image" Target="../media/image244.tiff"/><Relationship Id="rId17" Type="http://schemas.openxmlformats.org/officeDocument/2006/relationships/image" Target="../media/image249.jpeg"/><Relationship Id="rId2" Type="http://schemas.openxmlformats.org/officeDocument/2006/relationships/notesSlide" Target="../notesSlides/notesSlide26.xml"/><Relationship Id="rId16" Type="http://schemas.openxmlformats.org/officeDocument/2006/relationships/image" Target="../media/image248.jpeg"/><Relationship Id="rId20" Type="http://schemas.openxmlformats.org/officeDocument/2006/relationships/image" Target="../media/image252.jpeg"/><Relationship Id="rId1" Type="http://schemas.openxmlformats.org/officeDocument/2006/relationships/slideLayout" Target="../slideLayouts/slideLayout1.xml"/><Relationship Id="rId6" Type="http://schemas.openxmlformats.org/officeDocument/2006/relationships/image" Target="../media/image242.jpg"/><Relationship Id="rId11" Type="http://schemas.openxmlformats.org/officeDocument/2006/relationships/image" Target="../media/image154.jpeg"/><Relationship Id="rId5" Type="http://schemas.openxmlformats.org/officeDocument/2006/relationships/image" Target="../media/image241.jpg"/><Relationship Id="rId15" Type="http://schemas.openxmlformats.org/officeDocument/2006/relationships/image" Target="../media/image247.jpeg"/><Relationship Id="rId10" Type="http://schemas.openxmlformats.org/officeDocument/2006/relationships/image" Target="../media/image156.jpeg"/><Relationship Id="rId19" Type="http://schemas.openxmlformats.org/officeDocument/2006/relationships/image" Target="../media/image251.jpeg"/><Relationship Id="rId4" Type="http://schemas.openxmlformats.org/officeDocument/2006/relationships/image" Target="../media/image240.jpg"/><Relationship Id="rId9" Type="http://schemas.openxmlformats.org/officeDocument/2006/relationships/image" Target="../media/image243.jpeg"/><Relationship Id="rId14" Type="http://schemas.openxmlformats.org/officeDocument/2006/relationships/image" Target="../media/image246.jpeg"/></Relationships>
</file>

<file path=ppt/slides/_rels/slide41.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263.jpeg"/><Relationship Id="rId13" Type="http://schemas.openxmlformats.org/officeDocument/2006/relationships/image" Target="../media/image268.jpeg"/><Relationship Id="rId18" Type="http://schemas.openxmlformats.org/officeDocument/2006/relationships/image" Target="../media/image273.jpeg"/><Relationship Id="rId3" Type="http://schemas.openxmlformats.org/officeDocument/2006/relationships/image" Target="../media/image258.jpeg"/><Relationship Id="rId7" Type="http://schemas.openxmlformats.org/officeDocument/2006/relationships/image" Target="../media/image262.jpeg"/><Relationship Id="rId12" Type="http://schemas.openxmlformats.org/officeDocument/2006/relationships/image" Target="../media/image267.jpeg"/><Relationship Id="rId17" Type="http://schemas.openxmlformats.org/officeDocument/2006/relationships/image" Target="../media/image272.jpeg"/><Relationship Id="rId2" Type="http://schemas.openxmlformats.org/officeDocument/2006/relationships/image" Target="../media/image257.jpeg"/><Relationship Id="rId16" Type="http://schemas.openxmlformats.org/officeDocument/2006/relationships/image" Target="../media/image271.jpeg"/><Relationship Id="rId20" Type="http://schemas.openxmlformats.org/officeDocument/2006/relationships/image" Target="../media/image275.jpg"/><Relationship Id="rId1" Type="http://schemas.openxmlformats.org/officeDocument/2006/relationships/slideLayout" Target="../slideLayouts/slideLayout2.xml"/><Relationship Id="rId6" Type="http://schemas.openxmlformats.org/officeDocument/2006/relationships/image" Target="../media/image261.jpeg"/><Relationship Id="rId11" Type="http://schemas.openxmlformats.org/officeDocument/2006/relationships/image" Target="../media/image266.jpeg"/><Relationship Id="rId5" Type="http://schemas.openxmlformats.org/officeDocument/2006/relationships/image" Target="../media/image260.jpeg"/><Relationship Id="rId15" Type="http://schemas.openxmlformats.org/officeDocument/2006/relationships/image" Target="../media/image270.jpeg"/><Relationship Id="rId10" Type="http://schemas.openxmlformats.org/officeDocument/2006/relationships/image" Target="../media/image265.jpeg"/><Relationship Id="rId19" Type="http://schemas.openxmlformats.org/officeDocument/2006/relationships/image" Target="../media/image274.jpeg"/><Relationship Id="rId4" Type="http://schemas.openxmlformats.org/officeDocument/2006/relationships/image" Target="../media/image259.jpeg"/><Relationship Id="rId9" Type="http://schemas.openxmlformats.org/officeDocument/2006/relationships/image" Target="../media/image264.jpeg"/><Relationship Id="rId14" Type="http://schemas.openxmlformats.org/officeDocument/2006/relationships/image" Target="../media/image269.jpeg"/></Relationships>
</file>

<file path=ppt/slides/_rels/slide45.xml.rels><?xml version="1.0" encoding="UTF-8" standalone="yes"?>
<Relationships xmlns="http://schemas.openxmlformats.org/package/2006/relationships"><Relationship Id="rId8" Type="http://schemas.openxmlformats.org/officeDocument/2006/relationships/image" Target="../media/image281.JPG"/><Relationship Id="rId13" Type="http://schemas.openxmlformats.org/officeDocument/2006/relationships/image" Target="../media/image238.jpeg"/><Relationship Id="rId3" Type="http://schemas.openxmlformats.org/officeDocument/2006/relationships/hyperlink" Target="http://www.samedaystain.com/" TargetMode="External"/><Relationship Id="rId7" Type="http://schemas.openxmlformats.org/officeDocument/2006/relationships/image" Target="../media/image280.JPG"/><Relationship Id="rId12" Type="http://schemas.openxmlformats.org/officeDocument/2006/relationships/image" Target="../media/image237.jpeg"/><Relationship Id="rId2" Type="http://schemas.openxmlformats.org/officeDocument/2006/relationships/image" Target="../media/image276.jpeg"/><Relationship Id="rId1" Type="http://schemas.openxmlformats.org/officeDocument/2006/relationships/slideLayout" Target="../slideLayouts/slideLayout2.xml"/><Relationship Id="rId6" Type="http://schemas.openxmlformats.org/officeDocument/2006/relationships/image" Target="../media/image279.JPG"/><Relationship Id="rId11" Type="http://schemas.openxmlformats.org/officeDocument/2006/relationships/image" Target="../media/image24.jpeg"/><Relationship Id="rId5" Type="http://schemas.openxmlformats.org/officeDocument/2006/relationships/image" Target="../media/image278.JPG"/><Relationship Id="rId10" Type="http://schemas.openxmlformats.org/officeDocument/2006/relationships/image" Target="../media/image283.png"/><Relationship Id="rId4" Type="http://schemas.openxmlformats.org/officeDocument/2006/relationships/image" Target="../media/image277.jpg"/><Relationship Id="rId9" Type="http://schemas.openxmlformats.org/officeDocument/2006/relationships/image" Target="../media/image282.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743200"/>
            <a:ext cx="2286000" cy="1714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E:\TT Ad Planner_Disc Master_04142014\AdPlanner\ImageLibrary\Low-Resolution\Logos\Therma-Tru\JPEG\TTB_2c (Gray_w_RedDoor)_L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39573"/>
            <a:ext cx="2438400" cy="5748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1121240"/>
            <a:ext cx="9144000" cy="1164760"/>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tabLst>
                <a:tab pos="4121150" algn="l"/>
              </a:tabLst>
            </a:pPr>
            <a:r>
              <a:rPr lang="en-US" sz="3600" dirty="0" smtClean="0">
                <a:solidFill>
                  <a:prstClr val="white"/>
                </a:solidFill>
                <a:latin typeface="Arial" pitchFamily="34" charset="0"/>
                <a:cs typeface="Arial" pitchFamily="34" charset="0"/>
              </a:rPr>
              <a:t>           Builder </a:t>
            </a:r>
            <a:r>
              <a:rPr lang="en-US" sz="3600" dirty="0">
                <a:solidFill>
                  <a:prstClr val="white"/>
                </a:solidFill>
                <a:latin typeface="Arial" pitchFamily="34" charset="0"/>
                <a:cs typeface="Arial" pitchFamily="34" charset="0"/>
              </a:rPr>
              <a:t>Sell </a:t>
            </a:r>
            <a:r>
              <a:rPr lang="en-US" sz="3600" dirty="0" smtClean="0">
                <a:solidFill>
                  <a:prstClr val="white"/>
                </a:solidFill>
                <a:latin typeface="Arial" pitchFamily="34" charset="0"/>
                <a:cs typeface="Arial" pitchFamily="34" charset="0"/>
              </a:rPr>
              <a:t>Sheet Program </a:t>
            </a:r>
            <a:endParaRPr lang="en-US" sz="3600" dirty="0">
              <a:solidFill>
                <a:prstClr val="white"/>
              </a:solidFill>
              <a:latin typeface="Arial" pitchFamily="34" charset="0"/>
              <a:cs typeface="Arial" pitchFamily="34" charset="0"/>
            </a:endParaRPr>
          </a:p>
          <a:p>
            <a:pPr algn="ctr"/>
            <a:r>
              <a:rPr lang="en-US" sz="3600" dirty="0" smtClean="0">
                <a:solidFill>
                  <a:prstClr val="white"/>
                </a:solidFill>
                <a:latin typeface="Arial" pitchFamily="34" charset="0"/>
                <a:cs typeface="Arial" pitchFamily="34" charset="0"/>
              </a:rPr>
              <a:t>       PowerPoint </a:t>
            </a:r>
            <a:r>
              <a:rPr lang="en-US" sz="3600" dirty="0" smtClean="0">
                <a:solidFill>
                  <a:prstClr val="white"/>
                </a:solidFill>
                <a:latin typeface="Arial" pitchFamily="34" charset="0"/>
                <a:cs typeface="Arial" pitchFamily="34" charset="0"/>
              </a:rPr>
              <a:t>Tools</a:t>
            </a:r>
            <a:endParaRPr lang="en-US" sz="3600" dirty="0">
              <a:solidFill>
                <a:prstClr val="white"/>
              </a:solidFill>
              <a:latin typeface="Arial" pitchFamily="34" charset="0"/>
              <a:cs typeface="Arial" pitchFamily="34" charset="0"/>
            </a:endParaRPr>
          </a:p>
        </p:txBody>
      </p:sp>
      <p:pic>
        <p:nvPicPr>
          <p:cNvPr id="10" name="Picture 9" descr="doo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379" y="1121239"/>
            <a:ext cx="599021" cy="1164761"/>
          </a:xfrm>
          <a:prstGeom prst="rect">
            <a:avLst/>
          </a:prstGeom>
        </p:spPr>
      </p:pic>
      <p:sp>
        <p:nvSpPr>
          <p:cNvPr id="3" name="Slide Number Placeholder 2"/>
          <p:cNvSpPr>
            <a:spLocks noGrp="1"/>
          </p:cNvSpPr>
          <p:nvPr>
            <p:ph type="sldNum" sz="quarter" idx="12"/>
          </p:nvPr>
        </p:nvSpPr>
        <p:spPr>
          <a:xfrm>
            <a:off x="6553200" y="6492875"/>
            <a:ext cx="2133600" cy="365125"/>
          </a:xfrm>
        </p:spPr>
        <p:txBody>
          <a:bodyPr/>
          <a:lstStyle/>
          <a:p>
            <a:fld id="{D38E56C4-1D0B-4ED1-A83F-20B764F11907}" type="slidenum">
              <a:rPr lang="en-US" smtClean="0">
                <a:solidFill>
                  <a:prstClr val="black">
                    <a:tint val="75000"/>
                  </a:prstClr>
                </a:solidFill>
              </a:rPr>
              <a:pPr/>
              <a:t>1</a:t>
            </a:fld>
            <a:endParaRPr lang="en-US" dirty="0">
              <a:solidFill>
                <a:prstClr val="black">
                  <a:tint val="75000"/>
                </a:prstClr>
              </a:solidFill>
            </a:endParaRP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836" y="2743200"/>
            <a:ext cx="2218764" cy="1714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7836" y="4746171"/>
            <a:ext cx="2218764" cy="1714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4243" y="4724400"/>
            <a:ext cx="2286000" cy="1714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3505200" y="3524250"/>
            <a:ext cx="266700" cy="275844"/>
          </a:xfrm>
          <a:prstGeom prst="rect">
            <a:avLst/>
          </a:prstGeom>
          <a:solidFill>
            <a:srgbClr val="DEDE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0" dirty="0">
              <a:solidFill>
                <a:prstClr val="white"/>
              </a:solidFill>
              <a:latin typeface="Arial" pitchFamily="34" charset="0"/>
              <a:cs typeface="Arial" pitchFamily="34" charset="0"/>
            </a:endParaRPr>
          </a:p>
        </p:txBody>
      </p:sp>
      <p:sp>
        <p:nvSpPr>
          <p:cNvPr id="23" name="Rectangle 22"/>
          <p:cNvSpPr/>
          <p:nvPr/>
        </p:nvSpPr>
        <p:spPr>
          <a:xfrm>
            <a:off x="4267200" y="3524250"/>
            <a:ext cx="266700" cy="275844"/>
          </a:xfrm>
          <a:prstGeom prst="rect">
            <a:avLst/>
          </a:prstGeom>
          <a:solidFill>
            <a:srgbClr val="A1A1A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0" dirty="0">
              <a:solidFill>
                <a:prstClr val="white"/>
              </a:solidFill>
              <a:latin typeface="Arial" pitchFamily="34" charset="0"/>
              <a:cs typeface="Arial" pitchFamily="34" charset="0"/>
            </a:endParaRPr>
          </a:p>
        </p:txBody>
      </p:sp>
      <p:sp>
        <p:nvSpPr>
          <p:cNvPr id="24" name="Rectangle 23"/>
          <p:cNvSpPr/>
          <p:nvPr/>
        </p:nvSpPr>
        <p:spPr>
          <a:xfrm>
            <a:off x="4648200" y="3524250"/>
            <a:ext cx="266700" cy="275844"/>
          </a:xfrm>
          <a:prstGeom prst="rect">
            <a:avLst/>
          </a:prstGeom>
          <a:solidFill>
            <a:srgbClr val="8A8A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0" dirty="0">
              <a:solidFill>
                <a:prstClr val="white"/>
              </a:solidFill>
              <a:latin typeface="Arial" pitchFamily="34" charset="0"/>
              <a:cs typeface="Arial" pitchFamily="34" charset="0"/>
            </a:endParaRPr>
          </a:p>
        </p:txBody>
      </p:sp>
      <p:sp>
        <p:nvSpPr>
          <p:cNvPr id="26" name="Rectangle 25"/>
          <p:cNvSpPr/>
          <p:nvPr/>
        </p:nvSpPr>
        <p:spPr>
          <a:xfrm>
            <a:off x="3886200" y="3524250"/>
            <a:ext cx="266700" cy="275844"/>
          </a:xfrm>
          <a:prstGeom prst="rect">
            <a:avLst/>
          </a:prstGeom>
          <a:solidFill>
            <a:srgbClr val="C0C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0" dirty="0">
              <a:solidFill>
                <a:prstClr val="white"/>
              </a:solidFill>
              <a:latin typeface="Arial" pitchFamily="34" charset="0"/>
              <a:cs typeface="Arial" pitchFamily="34" charset="0"/>
            </a:endParaRPr>
          </a:p>
        </p:txBody>
      </p:sp>
      <p:sp>
        <p:nvSpPr>
          <p:cNvPr id="4" name="Right Arrow 3"/>
          <p:cNvSpPr/>
          <p:nvPr/>
        </p:nvSpPr>
        <p:spPr>
          <a:xfrm>
            <a:off x="5026819" y="3381375"/>
            <a:ext cx="438150" cy="561594"/>
          </a:xfrm>
          <a:prstGeom prst="rightArrow">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0">
              <a:solidFill>
                <a:prstClr val="white"/>
              </a:solidFill>
              <a:latin typeface="Arial" pitchFamily="34" charset="0"/>
              <a:cs typeface="Arial" pitchFamily="34" charset="0"/>
            </a:endParaRPr>
          </a:p>
        </p:txBody>
      </p:sp>
      <p:sp>
        <p:nvSpPr>
          <p:cNvPr id="25" name="Rectangle 24"/>
          <p:cNvSpPr/>
          <p:nvPr/>
        </p:nvSpPr>
        <p:spPr>
          <a:xfrm>
            <a:off x="3505200" y="5443728"/>
            <a:ext cx="266700" cy="275844"/>
          </a:xfrm>
          <a:prstGeom prst="rect">
            <a:avLst/>
          </a:prstGeom>
          <a:solidFill>
            <a:srgbClr val="DEDE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0" dirty="0">
              <a:solidFill>
                <a:prstClr val="white"/>
              </a:solidFill>
              <a:latin typeface="Arial" pitchFamily="34" charset="0"/>
              <a:cs typeface="Arial" pitchFamily="34" charset="0"/>
            </a:endParaRPr>
          </a:p>
        </p:txBody>
      </p:sp>
      <p:sp>
        <p:nvSpPr>
          <p:cNvPr id="27" name="Rectangle 26"/>
          <p:cNvSpPr/>
          <p:nvPr/>
        </p:nvSpPr>
        <p:spPr>
          <a:xfrm>
            <a:off x="4267200" y="5443728"/>
            <a:ext cx="266700" cy="275844"/>
          </a:xfrm>
          <a:prstGeom prst="rect">
            <a:avLst/>
          </a:prstGeom>
          <a:solidFill>
            <a:srgbClr val="A1A1A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0" dirty="0">
              <a:solidFill>
                <a:prstClr val="white"/>
              </a:solidFill>
              <a:latin typeface="Arial" pitchFamily="34" charset="0"/>
              <a:cs typeface="Arial" pitchFamily="34" charset="0"/>
            </a:endParaRPr>
          </a:p>
        </p:txBody>
      </p:sp>
      <p:sp>
        <p:nvSpPr>
          <p:cNvPr id="38" name="Rectangle 37"/>
          <p:cNvSpPr/>
          <p:nvPr/>
        </p:nvSpPr>
        <p:spPr>
          <a:xfrm>
            <a:off x="4648200" y="5443728"/>
            <a:ext cx="266700" cy="275844"/>
          </a:xfrm>
          <a:prstGeom prst="rect">
            <a:avLst/>
          </a:prstGeom>
          <a:solidFill>
            <a:srgbClr val="8A8A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0" dirty="0">
              <a:solidFill>
                <a:prstClr val="white"/>
              </a:solidFill>
              <a:latin typeface="Arial" pitchFamily="34" charset="0"/>
              <a:cs typeface="Arial" pitchFamily="34" charset="0"/>
            </a:endParaRPr>
          </a:p>
        </p:txBody>
      </p:sp>
      <p:sp>
        <p:nvSpPr>
          <p:cNvPr id="39" name="Rectangle 38"/>
          <p:cNvSpPr/>
          <p:nvPr/>
        </p:nvSpPr>
        <p:spPr>
          <a:xfrm>
            <a:off x="3886200" y="5443728"/>
            <a:ext cx="266700" cy="275844"/>
          </a:xfrm>
          <a:prstGeom prst="rect">
            <a:avLst/>
          </a:prstGeom>
          <a:solidFill>
            <a:srgbClr val="C0C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0" dirty="0">
              <a:solidFill>
                <a:prstClr val="white"/>
              </a:solidFill>
              <a:latin typeface="Arial" pitchFamily="34" charset="0"/>
              <a:cs typeface="Arial" pitchFamily="34" charset="0"/>
            </a:endParaRPr>
          </a:p>
        </p:txBody>
      </p:sp>
      <p:sp>
        <p:nvSpPr>
          <p:cNvPr id="40" name="Right Arrow 39"/>
          <p:cNvSpPr/>
          <p:nvPr/>
        </p:nvSpPr>
        <p:spPr>
          <a:xfrm>
            <a:off x="5026819" y="5300853"/>
            <a:ext cx="438150" cy="561594"/>
          </a:xfrm>
          <a:prstGeom prst="rightArrow">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0">
              <a:solidFill>
                <a:prstClr val="white"/>
              </a:solidFill>
              <a:latin typeface="Arial" pitchFamily="34" charset="0"/>
              <a:cs typeface="Arial" pitchFamily="34" charset="0"/>
            </a:endParaRPr>
          </a:p>
        </p:txBody>
      </p:sp>
      <p:sp>
        <p:nvSpPr>
          <p:cNvPr id="2" name="TextBox 1"/>
          <p:cNvSpPr txBox="1"/>
          <p:nvPr/>
        </p:nvSpPr>
        <p:spPr>
          <a:xfrm>
            <a:off x="7924800" y="2010489"/>
            <a:ext cx="1066800" cy="246221"/>
          </a:xfrm>
          <a:prstGeom prst="rect">
            <a:avLst/>
          </a:prstGeom>
          <a:noFill/>
        </p:spPr>
        <p:txBody>
          <a:bodyPr wrap="square" rtlCol="0">
            <a:spAutoFit/>
          </a:bodyPr>
          <a:lstStyle/>
          <a:p>
            <a:pPr algn="ctr"/>
            <a:r>
              <a:rPr lang="en-US" sz="1000" dirty="0">
                <a:solidFill>
                  <a:prstClr val="white"/>
                </a:solidFill>
                <a:latin typeface="Arial" pitchFamily="34" charset="0"/>
                <a:cs typeface="Arial" pitchFamily="34" charset="0"/>
              </a:rPr>
              <a:t>February 2015</a:t>
            </a:r>
          </a:p>
        </p:txBody>
      </p:sp>
    </p:spTree>
    <p:extLst>
      <p:ext uri="{BB962C8B-B14F-4D97-AF65-F5344CB8AC3E}">
        <p14:creationId xmlns:p14="http://schemas.microsoft.com/office/powerpoint/2010/main" val="26607003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761999"/>
            <a:ext cx="2199944" cy="3293209"/>
          </a:xfrm>
          <a:prstGeom prst="rect">
            <a:avLst/>
          </a:prstGeom>
        </p:spPr>
      </p:pic>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bg1"/>
                </a:solidFill>
                <a:latin typeface="Arial" pitchFamily="34" charset="0"/>
                <a:cs typeface="Arial" pitchFamily="34" charset="0"/>
              </a:rPr>
              <a:t>Classic-Craft</a:t>
            </a:r>
            <a:r>
              <a:rPr lang="en-US" sz="1080" dirty="0" smtClean="0">
                <a:solidFill>
                  <a:schemeClr val="bg1"/>
                </a:solidFill>
                <a:latin typeface="Arial" pitchFamily="34" charset="0"/>
                <a:cs typeface="Arial" pitchFamily="34" charset="0"/>
              </a:rPr>
              <a:t>®</a:t>
            </a:r>
            <a:r>
              <a:rPr lang="en-US" sz="3600" baseline="-25000" dirty="0" smtClean="0">
                <a:solidFill>
                  <a:schemeClr val="bg1"/>
                </a:solidFill>
                <a:latin typeface="Arial" pitchFamily="34" charset="0"/>
                <a:cs typeface="Arial" pitchFamily="34" charset="0"/>
              </a:rPr>
              <a:t> </a:t>
            </a:r>
            <a:r>
              <a:rPr lang="en-US" sz="3600" dirty="0" smtClean="0">
                <a:solidFill>
                  <a:schemeClr val="bg1"/>
                </a:solidFill>
                <a:latin typeface="Arial" pitchFamily="34" charset="0"/>
                <a:cs typeface="Arial" pitchFamily="34" charset="0"/>
              </a:rPr>
              <a:t>American Style Collection</a:t>
            </a:r>
            <a:r>
              <a:rPr lang="en-US" sz="3600" baseline="-25000" dirty="0" smtClean="0">
                <a:solidFill>
                  <a:schemeClr val="bg1"/>
                </a:solidFill>
                <a:latin typeface="Arial" pitchFamily="34" charset="0"/>
                <a:cs typeface="Arial" pitchFamily="34" charset="0"/>
              </a:rPr>
              <a:t>™</a:t>
            </a:r>
            <a:endParaRPr lang="en-US" sz="3600" baseline="-25000" dirty="0">
              <a:solidFill>
                <a:schemeClr val="bg1"/>
              </a:solidFill>
              <a:latin typeface="Arial" pitchFamily="34" charset="0"/>
              <a:cs typeface="Arial" pitchFamily="34" charset="0"/>
            </a:endParaRPr>
          </a:p>
        </p:txBody>
      </p:sp>
      <p:sp>
        <p:nvSpPr>
          <p:cNvPr id="3" name="TextBox 2"/>
          <p:cNvSpPr txBox="1"/>
          <p:nvPr/>
        </p:nvSpPr>
        <p:spPr>
          <a:xfrm>
            <a:off x="2276144" y="761999"/>
            <a:ext cx="2753056" cy="2677656"/>
          </a:xfrm>
          <a:prstGeom prst="rect">
            <a:avLst/>
          </a:prstGeom>
          <a:noFill/>
        </p:spPr>
        <p:txBody>
          <a:bodyPr wrap="square" rtlCol="0">
            <a:spAutoFit/>
          </a:bodyPr>
          <a:lstStyle/>
          <a:p>
            <a:r>
              <a:rPr lang="en-US" sz="1400" dirty="0">
                <a:latin typeface="Arial" pitchFamily="34" charset="0"/>
                <a:cs typeface="Arial" pitchFamily="34" charset="0"/>
              </a:rPr>
              <a:t>Classic-Craft</a:t>
            </a:r>
            <a:r>
              <a:rPr lang="en-US" sz="700" dirty="0">
                <a:latin typeface="Arial" pitchFamily="34" charset="0"/>
                <a:cs typeface="Arial" pitchFamily="34" charset="0"/>
              </a:rPr>
              <a:t>®</a:t>
            </a:r>
            <a:r>
              <a:rPr lang="en-US" sz="1400" dirty="0">
                <a:latin typeface="Arial" pitchFamily="34" charset="0"/>
                <a:cs typeface="Arial" pitchFamily="34" charset="0"/>
              </a:rPr>
              <a:t> American Style </a:t>
            </a:r>
            <a:r>
              <a:rPr lang="en-US" sz="1400" dirty="0" err="1" smtClean="0">
                <a:latin typeface="Arial" pitchFamily="34" charset="0"/>
                <a:cs typeface="Arial" pitchFamily="34" charset="0"/>
              </a:rPr>
              <a:t>Collection</a:t>
            </a:r>
            <a:r>
              <a:rPr lang="en-US" sz="700" dirty="0" err="1" smtClean="0">
                <a:latin typeface="Arial" pitchFamily="34" charset="0"/>
                <a:cs typeface="Arial" pitchFamily="34" charset="0"/>
              </a:rPr>
              <a:t>TM</a:t>
            </a:r>
            <a:endParaRPr lang="en-US" sz="700" baseline="-25000" dirty="0">
              <a:latin typeface="Arial" pitchFamily="34" charset="0"/>
              <a:cs typeface="Arial" pitchFamily="34" charset="0"/>
            </a:endParaRP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Vertical Douglas Fir grain.</a:t>
            </a:r>
          </a:p>
          <a:p>
            <a:endParaRPr lang="en-US" sz="1400" dirty="0">
              <a:latin typeface="Arial" pitchFamily="34" charset="0"/>
              <a:cs typeface="Arial" pitchFamily="34" charset="0"/>
            </a:endParaRPr>
          </a:p>
          <a:p>
            <a:r>
              <a:rPr lang="en-US" sz="1400" dirty="0" smtClean="0">
                <a:latin typeface="Arial" pitchFamily="34" charset="0"/>
                <a:cs typeface="Arial" pitchFamily="34" charset="0"/>
              </a:rPr>
              <a:t>The simple vertical lines and Shaker-style recessed panels</a:t>
            </a:r>
          </a:p>
          <a:p>
            <a:r>
              <a:rPr lang="en-US" sz="1400" dirty="0" smtClean="0">
                <a:latin typeface="Arial" pitchFamily="34" charset="0"/>
                <a:cs typeface="Arial" pitchFamily="34" charset="0"/>
              </a:rPr>
              <a:t>of Classic-Craft American Style premium fiberglass entryways create a timeless look perfect for Craftsman-inspired Cottage- and Bungalow-style homes.</a:t>
            </a:r>
            <a:endParaRPr lang="en-US" sz="1400" dirty="0">
              <a:latin typeface="Arial" pitchFamily="34" charset="0"/>
              <a:cs typeface="Arial" pitchFamily="34" charset="0"/>
            </a:endParaRPr>
          </a:p>
        </p:txBody>
      </p:sp>
      <p:pic>
        <p:nvPicPr>
          <p:cNvPr id="12290" name="Picture 2" descr="E:\TT Ad Planner_Disc Master_04142014\AdPlanner\ImageLibrary\Low-Resolution\Stains and Swatches\Stains\Classic-Craft American Style Collection\CCA_LightOakStain_L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472" y="1224232"/>
            <a:ext cx="865920" cy="12370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00472" y="2235461"/>
            <a:ext cx="865920"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Light Oak</a:t>
            </a:r>
            <a:endParaRPr lang="en-US" sz="900" b="1" dirty="0">
              <a:solidFill>
                <a:schemeClr val="bg1"/>
              </a:solidFill>
              <a:latin typeface="Arial" pitchFamily="34" charset="0"/>
              <a:cs typeface="Arial" pitchFamily="34" charset="0"/>
            </a:endParaRPr>
          </a:p>
        </p:txBody>
      </p:sp>
      <p:pic>
        <p:nvPicPr>
          <p:cNvPr id="12291" name="Picture 3" descr="E:\TT Ad Planner_Disc Master_04142014\AdPlanner\ImageLibrary\Low-Resolution\Stains and Swatches\Stains\Classic-Craft American Style Collection\CCA_WalnutStain_L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2401" y="1224232"/>
            <a:ext cx="866576" cy="1234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222401" y="2235461"/>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Walnut</a:t>
            </a:r>
            <a:endParaRPr lang="en-US" sz="900" b="1" dirty="0">
              <a:solidFill>
                <a:schemeClr val="bg1"/>
              </a:solidFill>
              <a:latin typeface="Arial" pitchFamily="34" charset="0"/>
              <a:cs typeface="Arial" pitchFamily="34" charset="0"/>
            </a:endParaRPr>
          </a:p>
        </p:txBody>
      </p:sp>
      <p:pic>
        <p:nvPicPr>
          <p:cNvPr id="12292" name="Picture 4" descr="E:\TT Ad Planner_Disc Master_04142014\AdPlanner\ImageLibrary\Low-Resolution\Stains and Swatches\Stains\Classic-Craft American Style Collection\CCA_MahoganyStain_L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2320" y="1224232"/>
            <a:ext cx="866576" cy="123444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132320" y="2232872"/>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Mahogany</a:t>
            </a:r>
            <a:endParaRPr lang="en-US" sz="900" b="1" dirty="0">
              <a:solidFill>
                <a:schemeClr val="bg1"/>
              </a:solidFill>
              <a:latin typeface="Arial" pitchFamily="34" charset="0"/>
              <a:cs typeface="Arial" pitchFamily="34" charset="0"/>
            </a:endParaRPr>
          </a:p>
        </p:txBody>
      </p:sp>
      <p:pic>
        <p:nvPicPr>
          <p:cNvPr id="12293" name="Picture 5" descr="E:\TT Ad Planner_Disc Master_04142014\AdPlanner\ImageLibrary\Low-Resolution\Stains and Swatches\Stains\Classic-Craft American Style Collection\CCA_CedarStain_L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6720" y="1224232"/>
            <a:ext cx="868680" cy="12344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8048825" y="2232872"/>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Cedar</a:t>
            </a:r>
            <a:endParaRPr lang="en-US" sz="900" b="1" dirty="0">
              <a:solidFill>
                <a:schemeClr val="bg1"/>
              </a:solidFill>
              <a:latin typeface="Arial" pitchFamily="34" charset="0"/>
              <a:cs typeface="Arial" pitchFamily="34" charset="0"/>
            </a:endParaRPr>
          </a:p>
        </p:txBody>
      </p:sp>
      <p:pic>
        <p:nvPicPr>
          <p:cNvPr id="12294" name="Picture 6" descr="E:\TT Ad Planner_Disc Master_04142014\AdPlanner\ImageLibrary\Low-Resolution\Stains and Swatches\Stains\Classic-Craft American Style Collection\CCA_NaturalOakStain_LR.jpg"/>
          <p:cNvPicPr>
            <a:picLocks noChangeAspect="1" noChangeArrowheads="1"/>
          </p:cNvPicPr>
          <p:nvPr/>
        </p:nvPicPr>
        <p:blipFill rotWithShape="1">
          <a:blip r:embed="rId8">
            <a:extLst>
              <a:ext uri="{28A0092B-C50C-407E-A947-70E740481C1C}">
                <a14:useLocalDpi xmlns:a14="http://schemas.microsoft.com/office/drawing/2010/main" val="0"/>
              </a:ext>
            </a:extLst>
          </a:blip>
          <a:srcRect b="406"/>
          <a:stretch/>
        </p:blipFill>
        <p:spPr bwMode="auto">
          <a:xfrm>
            <a:off x="5300472" y="2499360"/>
            <a:ext cx="868680" cy="12344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257801" y="3492612"/>
            <a:ext cx="964600"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Natural Oak</a:t>
            </a:r>
            <a:endParaRPr lang="en-US" sz="900" b="1" dirty="0">
              <a:solidFill>
                <a:schemeClr val="bg1"/>
              </a:solidFill>
              <a:latin typeface="Arial" pitchFamily="34" charset="0"/>
              <a:cs typeface="Arial" pitchFamily="34" charset="0"/>
            </a:endParaRPr>
          </a:p>
        </p:txBody>
      </p:sp>
      <p:pic>
        <p:nvPicPr>
          <p:cNvPr id="12295" name="Picture 7" descr="E:\TT Ad Planner_Disc Master_04142014\AdPlanner\ImageLibrary\Low-Resolution\Stains and Swatches\Stains\Classic-Craft American Style Collection\CCA_EnglishWalnutStain_L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2401" y="2499360"/>
            <a:ext cx="868680" cy="123444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084188" y="3508000"/>
            <a:ext cx="1143000" cy="215444"/>
          </a:xfrm>
          <a:prstGeom prst="rect">
            <a:avLst/>
          </a:prstGeom>
          <a:noFill/>
        </p:spPr>
        <p:txBody>
          <a:bodyPr wrap="square" rtlCol="0">
            <a:spAutoFit/>
          </a:bodyPr>
          <a:lstStyle/>
          <a:p>
            <a:pPr algn="ctr"/>
            <a:r>
              <a:rPr lang="en-US" sz="800" b="1" dirty="0" smtClean="0">
                <a:solidFill>
                  <a:schemeClr val="bg1"/>
                </a:solidFill>
                <a:latin typeface="Arial" pitchFamily="34" charset="0"/>
                <a:cs typeface="Arial" pitchFamily="34" charset="0"/>
              </a:rPr>
              <a:t>English Walnut</a:t>
            </a:r>
            <a:endParaRPr lang="en-US" sz="800" b="1" dirty="0">
              <a:solidFill>
                <a:schemeClr val="bg1"/>
              </a:solidFill>
              <a:latin typeface="Arial" pitchFamily="34" charset="0"/>
              <a:cs typeface="Arial" pitchFamily="34" charset="0"/>
            </a:endParaRPr>
          </a:p>
        </p:txBody>
      </p:sp>
      <p:pic>
        <p:nvPicPr>
          <p:cNvPr id="12296" name="Picture 8" descr="E:\TT Ad Planner_Disc Master_04142014\AdPlanner\ImageLibrary\Low-Resolution\Stains and Swatches\Stains\Classic-Craft American Style Collection\CCA_CherryStain_L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32320" y="2499360"/>
            <a:ext cx="868680" cy="12344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132319" y="3480855"/>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Cherry</a:t>
            </a:r>
            <a:endParaRPr lang="en-US" sz="900" b="1" dirty="0">
              <a:solidFill>
                <a:schemeClr val="bg1"/>
              </a:solidFill>
              <a:latin typeface="Arial" pitchFamily="34" charset="0"/>
              <a:cs typeface="Arial" pitchFamily="34" charset="0"/>
            </a:endParaRPr>
          </a:p>
        </p:txBody>
      </p:sp>
      <p:pic>
        <p:nvPicPr>
          <p:cNvPr id="12297" name="Picture 9" descr="E:\TT Ad Planner_Disc Master_04142014\AdPlanner\ImageLibrary\Low-Resolution\Logos\Warranty\JPEG\SDS_5YrWarranty_LR.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48825" y="2515200"/>
            <a:ext cx="914400" cy="4698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6200" y="5084802"/>
            <a:ext cx="6212165" cy="523220"/>
          </a:xfrm>
          <a:prstGeom prst="rect">
            <a:avLst/>
          </a:prstGeom>
          <a:noFill/>
        </p:spPr>
        <p:txBody>
          <a:bodyPr wrap="square" rtlCol="0">
            <a:spAutoFit/>
          </a:bodyPr>
          <a:lstStyle/>
          <a:p>
            <a:r>
              <a:rPr lang="en-US" sz="1600" dirty="0" smtClean="0">
                <a:solidFill>
                  <a:srgbClr val="EC7A08"/>
                </a:solidFill>
                <a:latin typeface="Arial" pitchFamily="34" charset="0"/>
                <a:cs typeface="Arial" pitchFamily="34" charset="0"/>
              </a:rPr>
              <a:t>Optional Dentil Shelf</a:t>
            </a:r>
          </a:p>
          <a:p>
            <a:r>
              <a:rPr lang="en-US" sz="1200" dirty="0" smtClean="0">
                <a:latin typeface="Arial" pitchFamily="34" charset="0"/>
                <a:cs typeface="Arial" pitchFamily="34" charset="0"/>
              </a:rPr>
              <a:t>Available option for all American Style Collection doors.</a:t>
            </a:r>
            <a:endParaRPr lang="en-US" sz="1200" dirty="0">
              <a:latin typeface="Arial" pitchFamily="34" charset="0"/>
              <a:cs typeface="Arial" pitchFamily="34" charset="0"/>
            </a:endParaRPr>
          </a:p>
        </p:txBody>
      </p:sp>
      <p:sp>
        <p:nvSpPr>
          <p:cNvPr id="16" name="TextBox 15"/>
          <p:cNvSpPr txBox="1"/>
          <p:nvPr/>
        </p:nvSpPr>
        <p:spPr>
          <a:xfrm>
            <a:off x="152400" y="5971400"/>
            <a:ext cx="1828800" cy="276999"/>
          </a:xfrm>
          <a:prstGeom prst="rect">
            <a:avLst/>
          </a:prstGeom>
          <a:noFill/>
        </p:spPr>
        <p:txBody>
          <a:bodyPr wrap="square" rtlCol="0">
            <a:spAutoFit/>
          </a:bodyPr>
          <a:lstStyle/>
          <a:p>
            <a:pPr algn="ctr"/>
            <a:r>
              <a:rPr lang="en-US" sz="1200" dirty="0" smtClean="0">
                <a:latin typeface="Arial" pitchFamily="34" charset="0"/>
                <a:cs typeface="Arial" pitchFamily="34" charset="0"/>
              </a:rPr>
              <a:t>4-Block Dentil Shelf</a:t>
            </a:r>
            <a:endParaRPr lang="en-US" sz="1200" dirty="0">
              <a:latin typeface="Arial" pitchFamily="34" charset="0"/>
              <a:cs typeface="Arial" pitchFamily="34" charset="0"/>
            </a:endParaRPr>
          </a:p>
        </p:txBody>
      </p:sp>
      <p:sp>
        <p:nvSpPr>
          <p:cNvPr id="36" name="TextBox 35"/>
          <p:cNvSpPr txBox="1"/>
          <p:nvPr/>
        </p:nvSpPr>
        <p:spPr>
          <a:xfrm>
            <a:off x="2296470" y="5971401"/>
            <a:ext cx="1828800" cy="276999"/>
          </a:xfrm>
          <a:prstGeom prst="rect">
            <a:avLst/>
          </a:prstGeom>
          <a:noFill/>
        </p:spPr>
        <p:txBody>
          <a:bodyPr wrap="square" rtlCol="0">
            <a:spAutoFit/>
          </a:bodyPr>
          <a:lstStyle/>
          <a:p>
            <a:pPr algn="ctr"/>
            <a:r>
              <a:rPr lang="en-US" sz="1200" dirty="0" smtClean="0">
                <a:latin typeface="Arial" pitchFamily="34" charset="0"/>
                <a:cs typeface="Arial" pitchFamily="34" charset="0"/>
              </a:rPr>
              <a:t>16-Block Dentil Shelf</a:t>
            </a:r>
            <a:endParaRPr lang="en-US" sz="1200" dirty="0">
              <a:latin typeface="Arial" pitchFamily="34" charset="0"/>
              <a:cs typeface="Arial" pitchFamily="34" charset="0"/>
            </a:endParaRPr>
          </a:p>
        </p:txBody>
      </p:sp>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6470" y="5742800"/>
            <a:ext cx="1828800" cy="251968"/>
          </a:xfrm>
          <a:prstGeom prst="rect">
            <a:avLst/>
          </a:prstGeom>
        </p:spPr>
      </p:pic>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2400" y="5742800"/>
            <a:ext cx="1828800" cy="251968"/>
          </a:xfrm>
          <a:prstGeom prst="rect">
            <a:avLst/>
          </a:prstGeom>
        </p:spPr>
      </p:pic>
      <p:sp>
        <p:nvSpPr>
          <p:cNvPr id="8" name="Slide Number Placeholder 7"/>
          <p:cNvSpPr>
            <a:spLocks noGrp="1"/>
          </p:cNvSpPr>
          <p:nvPr>
            <p:ph type="sldNum" sz="quarter" idx="12"/>
          </p:nvPr>
        </p:nvSpPr>
        <p:spPr>
          <a:xfrm>
            <a:off x="6553200" y="6492875"/>
            <a:ext cx="2133600" cy="365125"/>
          </a:xfrm>
        </p:spPr>
        <p:txBody>
          <a:bodyPr/>
          <a:lstStyle/>
          <a:p>
            <a:fld id="{D38E56C4-1D0B-4ED1-A83F-20B764F11907}" type="slidenum">
              <a:rPr lang="en-US" smtClean="0"/>
              <a:t>10</a:t>
            </a:fld>
            <a:endParaRPr lang="en-US" dirty="0"/>
          </a:p>
        </p:txBody>
      </p:sp>
      <p:pic>
        <p:nvPicPr>
          <p:cNvPr id="1026"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5330570" y="4175919"/>
            <a:ext cx="819062" cy="1795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6242650" y="4175919"/>
            <a:ext cx="819061" cy="1795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7156016" y="4175919"/>
            <a:ext cx="819179" cy="1795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5181600" y="878438"/>
            <a:ext cx="3614928" cy="338554"/>
          </a:xfrm>
          <a:prstGeom prst="rect">
            <a:avLst/>
          </a:prstGeom>
          <a:noFill/>
        </p:spPr>
        <p:txBody>
          <a:bodyPr wrap="square" rtlCol="0">
            <a:spAutoFit/>
          </a:bodyPr>
          <a:lstStyle/>
          <a:p>
            <a:r>
              <a:rPr lang="en-US" sz="1600" dirty="0" smtClean="0">
                <a:latin typeface="Arial" pitchFamily="34" charset="0"/>
                <a:cs typeface="Arial" pitchFamily="34" charset="0"/>
              </a:rPr>
              <a:t>Same-Day</a:t>
            </a:r>
            <a:r>
              <a:rPr lang="en-US" sz="800" dirty="0" smtClean="0">
                <a:latin typeface="Arial" pitchFamily="34" charset="0"/>
                <a:cs typeface="Arial" pitchFamily="34" charset="0"/>
              </a:rPr>
              <a:t>®</a:t>
            </a:r>
            <a:r>
              <a:rPr lang="en-US" sz="1600" dirty="0" smtClean="0">
                <a:latin typeface="Arial" pitchFamily="34" charset="0"/>
                <a:cs typeface="Arial" pitchFamily="34" charset="0"/>
              </a:rPr>
              <a:t> Stain Finish Colors</a:t>
            </a:r>
            <a:endParaRPr lang="en-US" sz="1600" dirty="0">
              <a:latin typeface="Arial" pitchFamily="34" charset="0"/>
              <a:cs typeface="Arial" pitchFamily="34" charset="0"/>
            </a:endParaRPr>
          </a:p>
        </p:txBody>
      </p:sp>
      <p:sp>
        <p:nvSpPr>
          <p:cNvPr id="31" name="TextBox 30"/>
          <p:cNvSpPr txBox="1"/>
          <p:nvPr/>
        </p:nvSpPr>
        <p:spPr>
          <a:xfrm>
            <a:off x="5251132" y="5742800"/>
            <a:ext cx="964600"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Natural Oak</a:t>
            </a:r>
            <a:endParaRPr lang="en-US" sz="900" b="1" dirty="0">
              <a:solidFill>
                <a:schemeClr val="bg1"/>
              </a:solidFill>
              <a:latin typeface="Arial" pitchFamily="34" charset="0"/>
              <a:cs typeface="Arial" pitchFamily="34" charset="0"/>
            </a:endParaRPr>
          </a:p>
        </p:txBody>
      </p:sp>
      <p:sp>
        <p:nvSpPr>
          <p:cNvPr id="32" name="TextBox 31"/>
          <p:cNvSpPr txBox="1"/>
          <p:nvPr/>
        </p:nvSpPr>
        <p:spPr>
          <a:xfrm>
            <a:off x="6085241" y="5750494"/>
            <a:ext cx="1143000" cy="215444"/>
          </a:xfrm>
          <a:prstGeom prst="rect">
            <a:avLst/>
          </a:prstGeom>
          <a:noFill/>
        </p:spPr>
        <p:txBody>
          <a:bodyPr wrap="square" rtlCol="0">
            <a:spAutoFit/>
          </a:bodyPr>
          <a:lstStyle/>
          <a:p>
            <a:pPr algn="ctr"/>
            <a:r>
              <a:rPr lang="en-US" sz="800" b="1" dirty="0" smtClean="0">
                <a:solidFill>
                  <a:schemeClr val="bg1"/>
                </a:solidFill>
                <a:latin typeface="Arial" pitchFamily="34" charset="0"/>
                <a:cs typeface="Arial" pitchFamily="34" charset="0"/>
              </a:rPr>
              <a:t>English Walnut</a:t>
            </a:r>
            <a:endParaRPr lang="en-US" sz="800" b="1" dirty="0">
              <a:solidFill>
                <a:schemeClr val="bg1"/>
              </a:solidFill>
              <a:latin typeface="Arial" pitchFamily="34" charset="0"/>
              <a:cs typeface="Arial" pitchFamily="34" charset="0"/>
            </a:endParaRPr>
          </a:p>
        </p:txBody>
      </p:sp>
      <p:sp>
        <p:nvSpPr>
          <p:cNvPr id="33" name="TextBox 32"/>
          <p:cNvSpPr txBox="1"/>
          <p:nvPr/>
        </p:nvSpPr>
        <p:spPr>
          <a:xfrm>
            <a:off x="7132317" y="5740567"/>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Cherry</a:t>
            </a:r>
            <a:endParaRPr lang="en-US" sz="9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0865138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26" y="746760"/>
            <a:ext cx="2199030" cy="3291840"/>
          </a:xfrm>
          <a:prstGeom prst="rect">
            <a:avLst/>
          </a:prstGeom>
        </p:spPr>
      </p:pic>
      <p:pic>
        <p:nvPicPr>
          <p:cNvPr id="13321" name="Picture 9" descr="E:\TT Ad Planner_Disc Master_04142014\AdPlanner\ImageLibrary\Low-Resolution\Stains and Swatches\Stains\Classic-Craft Mahogany Collection\CCM_CherryStain_L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4424" y="2499360"/>
            <a:ext cx="86868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E:\TT Ad Planner_Disc Master_04142014\AdPlanner\ImageLibrary\Low-Resolution\Stains and Swatches\Stains\Classic-Craft Mahogany Collection\CCM_EnglishWalnutStain_L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2400" y="2499360"/>
            <a:ext cx="86868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E:\TT Ad Planner_Disc Master_04142014\AdPlanner\ImageLibrary\Low-Resolution\Stains and Swatches\Stains\Classic-Craft Mahogany Collection\CCM_NaturalOakStain_L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5760" y="2487930"/>
            <a:ext cx="868680" cy="124587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E:\TT Ad Planner_Disc Master_04142014\AdPlanner\ImageLibrary\Low-Resolution\Stains and Swatches\Stains\Classic-Craft Mahogany Collection\CCM_CedarStain_L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6244" y="1224232"/>
            <a:ext cx="86868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E:\TT Ad Planner_Disc Master_04142014\AdPlanner\ImageLibrary\Low-Resolution\Stains and Swatches\Stains\Classic-Craft Mahogany Collection\CCM_MahoganyStain_L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34424" y="1224232"/>
            <a:ext cx="86868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E:\TT Ad Planner_Disc Master_04142014\AdPlanner\ImageLibrary\Low-Resolution\Stains and Swatches\Stains\Classic-Craft Mahogany Collection\CCM_WalnutStain_L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2400" y="1224232"/>
            <a:ext cx="86868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E:\TT Ad Planner_Disc Master_04142014\AdPlanner\ImageLibrary\Low-Resolution\Stains and Swatches\Stains\Classic-Craft Mahogany Collection\CCM_LightOakStain_L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9995" y="1224232"/>
            <a:ext cx="868680" cy="123444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bg1"/>
                </a:solidFill>
                <a:latin typeface="Arial" pitchFamily="34" charset="0"/>
                <a:cs typeface="Arial" pitchFamily="34" charset="0"/>
              </a:rPr>
              <a:t>Classic-Craft</a:t>
            </a:r>
            <a:r>
              <a:rPr lang="en-US" sz="1080" dirty="0" smtClean="0">
                <a:solidFill>
                  <a:schemeClr val="bg1"/>
                </a:solidFill>
                <a:latin typeface="Arial" pitchFamily="34" charset="0"/>
                <a:cs typeface="Arial" pitchFamily="34" charset="0"/>
              </a:rPr>
              <a:t>®</a:t>
            </a:r>
            <a:r>
              <a:rPr lang="en-US" sz="3600" baseline="-25000" dirty="0" smtClean="0">
                <a:solidFill>
                  <a:schemeClr val="bg1"/>
                </a:solidFill>
                <a:latin typeface="Arial" pitchFamily="34" charset="0"/>
                <a:cs typeface="Arial" pitchFamily="34" charset="0"/>
              </a:rPr>
              <a:t> </a:t>
            </a:r>
            <a:r>
              <a:rPr lang="en-US" sz="3600" dirty="0" smtClean="0">
                <a:solidFill>
                  <a:schemeClr val="bg1"/>
                </a:solidFill>
                <a:latin typeface="Arial" pitchFamily="34" charset="0"/>
                <a:cs typeface="Arial" pitchFamily="34" charset="0"/>
              </a:rPr>
              <a:t>Mahogany </a:t>
            </a:r>
            <a:r>
              <a:rPr lang="en-US" sz="3600" dirty="0" err="1" smtClean="0">
                <a:solidFill>
                  <a:schemeClr val="bg1"/>
                </a:solidFill>
                <a:latin typeface="Arial" pitchFamily="34" charset="0"/>
                <a:cs typeface="Arial" pitchFamily="34" charset="0"/>
              </a:rPr>
              <a:t>Collection</a:t>
            </a:r>
            <a:r>
              <a:rPr lang="en-US" sz="1080" dirty="0" err="1" smtClean="0">
                <a:solidFill>
                  <a:schemeClr val="bg1"/>
                </a:solidFill>
                <a:latin typeface="Arial" pitchFamily="34" charset="0"/>
                <a:cs typeface="Arial" pitchFamily="34" charset="0"/>
              </a:rPr>
              <a:t>TM</a:t>
            </a:r>
            <a:endParaRPr lang="en-US" sz="1080" dirty="0">
              <a:solidFill>
                <a:schemeClr val="bg1"/>
              </a:solidFill>
              <a:latin typeface="Arial" pitchFamily="34" charset="0"/>
              <a:cs typeface="Arial" pitchFamily="34" charset="0"/>
            </a:endParaRPr>
          </a:p>
        </p:txBody>
      </p:sp>
      <p:sp>
        <p:nvSpPr>
          <p:cNvPr id="3" name="TextBox 2"/>
          <p:cNvSpPr txBox="1"/>
          <p:nvPr/>
        </p:nvSpPr>
        <p:spPr>
          <a:xfrm>
            <a:off x="2276957" y="746759"/>
            <a:ext cx="2752244" cy="3108543"/>
          </a:xfrm>
          <a:prstGeom prst="rect">
            <a:avLst/>
          </a:prstGeom>
          <a:noFill/>
        </p:spPr>
        <p:txBody>
          <a:bodyPr wrap="square" rtlCol="0">
            <a:spAutoFit/>
          </a:bodyPr>
          <a:lstStyle/>
          <a:p>
            <a:r>
              <a:rPr lang="en-US" sz="1400" dirty="0">
                <a:latin typeface="Arial" pitchFamily="34" charset="0"/>
                <a:cs typeface="Arial" pitchFamily="34" charset="0"/>
              </a:rPr>
              <a:t>Classic-Craft</a:t>
            </a:r>
            <a:r>
              <a:rPr lang="en-US" sz="700" dirty="0">
                <a:latin typeface="Arial" pitchFamily="34" charset="0"/>
                <a:cs typeface="Arial" pitchFamily="34" charset="0"/>
              </a:rPr>
              <a:t>®</a:t>
            </a:r>
            <a:r>
              <a:rPr lang="en-US" sz="1400" dirty="0">
                <a:latin typeface="Arial" pitchFamily="34" charset="0"/>
                <a:cs typeface="Arial" pitchFamily="34" charset="0"/>
              </a:rPr>
              <a:t> </a:t>
            </a:r>
            <a:r>
              <a:rPr lang="en-US" sz="1400" dirty="0" smtClean="0">
                <a:latin typeface="Arial" pitchFamily="34" charset="0"/>
                <a:cs typeface="Arial" pitchFamily="34" charset="0"/>
              </a:rPr>
              <a:t>Mahogany </a:t>
            </a:r>
            <a:r>
              <a:rPr lang="en-US" sz="1400" dirty="0" err="1" smtClean="0">
                <a:latin typeface="Arial" pitchFamily="34" charset="0"/>
                <a:cs typeface="Arial" pitchFamily="34" charset="0"/>
              </a:rPr>
              <a:t>Collection</a:t>
            </a:r>
            <a:r>
              <a:rPr lang="en-US" sz="700" dirty="0" err="1" smtClean="0">
                <a:latin typeface="Arial" pitchFamily="34" charset="0"/>
                <a:cs typeface="Arial" pitchFamily="34" charset="0"/>
              </a:rPr>
              <a:t>TM</a:t>
            </a:r>
            <a:endParaRPr lang="en-US" sz="700" baseline="-25000" dirty="0">
              <a:latin typeface="Arial" pitchFamily="34" charset="0"/>
              <a:cs typeface="Arial" pitchFamily="34" charset="0"/>
            </a:endParaRP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Rich, warm Mahogany wood tones.</a:t>
            </a:r>
          </a:p>
          <a:p>
            <a:endParaRPr lang="en-US" sz="1400" dirty="0">
              <a:latin typeface="Arial" pitchFamily="34" charset="0"/>
              <a:cs typeface="Arial" pitchFamily="34" charset="0"/>
            </a:endParaRPr>
          </a:p>
          <a:p>
            <a:r>
              <a:rPr lang="en-US" sz="1400" dirty="0" smtClean="0">
                <a:latin typeface="Arial" pitchFamily="34" charset="0"/>
                <a:cs typeface="Arial" pitchFamily="34" charset="0"/>
              </a:rPr>
              <a:t>Especially suited to European, Victorian and Colonial home styles, Classic-Craft Mahogany premium fiberglass entryways are a sophisticated, elegant option for homeowners looking to make a statement by creating dramatic, grand entrances.</a:t>
            </a:r>
            <a:endParaRPr lang="en-US" sz="1400" dirty="0">
              <a:latin typeface="Arial" pitchFamily="34" charset="0"/>
              <a:cs typeface="Arial" pitchFamily="34" charset="0"/>
            </a:endParaRPr>
          </a:p>
        </p:txBody>
      </p:sp>
      <p:sp>
        <p:nvSpPr>
          <p:cNvPr id="9" name="TextBox 8"/>
          <p:cNvSpPr txBox="1"/>
          <p:nvPr/>
        </p:nvSpPr>
        <p:spPr>
          <a:xfrm>
            <a:off x="5300471" y="2226917"/>
            <a:ext cx="865920"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Light Oak</a:t>
            </a:r>
            <a:endParaRPr lang="en-US" sz="900" b="1" dirty="0">
              <a:solidFill>
                <a:schemeClr val="bg1"/>
              </a:solidFill>
              <a:latin typeface="Arial" pitchFamily="34" charset="0"/>
              <a:cs typeface="Arial" pitchFamily="34" charset="0"/>
            </a:endParaRPr>
          </a:p>
        </p:txBody>
      </p:sp>
      <p:sp>
        <p:nvSpPr>
          <p:cNvPr id="17" name="TextBox 16"/>
          <p:cNvSpPr txBox="1"/>
          <p:nvPr/>
        </p:nvSpPr>
        <p:spPr>
          <a:xfrm>
            <a:off x="6222400" y="2226917"/>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Walnut</a:t>
            </a:r>
            <a:endParaRPr lang="en-US" sz="900" b="1" dirty="0">
              <a:solidFill>
                <a:schemeClr val="bg1"/>
              </a:solidFill>
              <a:latin typeface="Arial" pitchFamily="34" charset="0"/>
              <a:cs typeface="Arial" pitchFamily="34" charset="0"/>
            </a:endParaRPr>
          </a:p>
        </p:txBody>
      </p:sp>
      <p:sp>
        <p:nvSpPr>
          <p:cNvPr id="19" name="TextBox 18"/>
          <p:cNvSpPr txBox="1"/>
          <p:nvPr/>
        </p:nvSpPr>
        <p:spPr>
          <a:xfrm>
            <a:off x="7132319" y="2224328"/>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Mahogany</a:t>
            </a:r>
            <a:endParaRPr lang="en-US" sz="900" b="1" dirty="0">
              <a:solidFill>
                <a:schemeClr val="bg1"/>
              </a:solidFill>
              <a:latin typeface="Arial" pitchFamily="34" charset="0"/>
              <a:cs typeface="Arial" pitchFamily="34" charset="0"/>
            </a:endParaRPr>
          </a:p>
        </p:txBody>
      </p:sp>
      <p:sp>
        <p:nvSpPr>
          <p:cNvPr id="21" name="TextBox 20"/>
          <p:cNvSpPr txBox="1"/>
          <p:nvPr/>
        </p:nvSpPr>
        <p:spPr>
          <a:xfrm>
            <a:off x="8048824" y="2224328"/>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Cedar</a:t>
            </a:r>
            <a:endParaRPr lang="en-US" sz="900" b="1" dirty="0">
              <a:solidFill>
                <a:schemeClr val="bg1"/>
              </a:solidFill>
              <a:latin typeface="Arial" pitchFamily="34" charset="0"/>
              <a:cs typeface="Arial" pitchFamily="34" charset="0"/>
            </a:endParaRPr>
          </a:p>
        </p:txBody>
      </p:sp>
      <p:sp>
        <p:nvSpPr>
          <p:cNvPr id="23" name="TextBox 22"/>
          <p:cNvSpPr txBox="1"/>
          <p:nvPr/>
        </p:nvSpPr>
        <p:spPr>
          <a:xfrm>
            <a:off x="5257800" y="3487579"/>
            <a:ext cx="964600"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Natural Oak</a:t>
            </a:r>
            <a:endParaRPr lang="en-US" sz="900" b="1" dirty="0">
              <a:solidFill>
                <a:schemeClr val="bg1"/>
              </a:solidFill>
              <a:latin typeface="Arial" pitchFamily="34" charset="0"/>
              <a:cs typeface="Arial" pitchFamily="34" charset="0"/>
            </a:endParaRPr>
          </a:p>
        </p:txBody>
      </p:sp>
      <p:sp>
        <p:nvSpPr>
          <p:cNvPr id="25" name="TextBox 24"/>
          <p:cNvSpPr txBox="1"/>
          <p:nvPr/>
        </p:nvSpPr>
        <p:spPr>
          <a:xfrm>
            <a:off x="6084187" y="3495273"/>
            <a:ext cx="1143000" cy="215444"/>
          </a:xfrm>
          <a:prstGeom prst="rect">
            <a:avLst/>
          </a:prstGeom>
          <a:noFill/>
        </p:spPr>
        <p:txBody>
          <a:bodyPr wrap="square" rtlCol="0">
            <a:spAutoFit/>
          </a:bodyPr>
          <a:lstStyle/>
          <a:p>
            <a:pPr algn="ctr"/>
            <a:r>
              <a:rPr lang="en-US" sz="800" b="1" dirty="0" smtClean="0">
                <a:solidFill>
                  <a:schemeClr val="bg1"/>
                </a:solidFill>
                <a:latin typeface="Arial" pitchFamily="34" charset="0"/>
                <a:cs typeface="Arial" pitchFamily="34" charset="0"/>
              </a:rPr>
              <a:t>English Walnut</a:t>
            </a:r>
            <a:endParaRPr lang="en-US" sz="800" b="1" dirty="0">
              <a:solidFill>
                <a:schemeClr val="bg1"/>
              </a:solidFill>
              <a:latin typeface="Arial" pitchFamily="34" charset="0"/>
              <a:cs typeface="Arial" pitchFamily="34" charset="0"/>
            </a:endParaRPr>
          </a:p>
        </p:txBody>
      </p:sp>
      <p:sp>
        <p:nvSpPr>
          <p:cNvPr id="27" name="TextBox 26"/>
          <p:cNvSpPr txBox="1"/>
          <p:nvPr/>
        </p:nvSpPr>
        <p:spPr>
          <a:xfrm>
            <a:off x="7132318" y="3487579"/>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Cherry</a:t>
            </a:r>
            <a:endParaRPr lang="en-US" sz="900" b="1" dirty="0">
              <a:solidFill>
                <a:schemeClr val="bg1"/>
              </a:solidFill>
              <a:latin typeface="Arial" pitchFamily="34" charset="0"/>
              <a:cs typeface="Arial" pitchFamily="34" charset="0"/>
            </a:endParaRPr>
          </a:p>
        </p:txBody>
      </p:sp>
      <p:pic>
        <p:nvPicPr>
          <p:cNvPr id="12297" name="Picture 9" descr="E:\TT Ad Planner_Disc Master_04142014\AdPlanner\ImageLibrary\Low-Resolution\Logos\Warranty\JPEG\SDS_5YrWarranty_LR.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48824" y="2515200"/>
            <a:ext cx="914400" cy="46983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6553200" y="6492875"/>
            <a:ext cx="2133600" cy="365125"/>
          </a:xfrm>
        </p:spPr>
        <p:txBody>
          <a:bodyPr/>
          <a:lstStyle/>
          <a:p>
            <a:fld id="{D38E56C4-1D0B-4ED1-A83F-20B764F11907}" type="slidenum">
              <a:rPr lang="en-US" smtClean="0"/>
              <a:t>11</a:t>
            </a:fld>
            <a:endParaRPr lang="en-US" dirty="0"/>
          </a:p>
        </p:txBody>
      </p:sp>
      <p:pic>
        <p:nvPicPr>
          <p:cNvPr id="26"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5334000" y="4161017"/>
            <a:ext cx="817174" cy="1795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254336" y="4161018"/>
            <a:ext cx="807675" cy="1795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4"/>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7163916" y="4161018"/>
            <a:ext cx="808353" cy="1795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5181600" y="878438"/>
            <a:ext cx="3614928" cy="338554"/>
          </a:xfrm>
          <a:prstGeom prst="rect">
            <a:avLst/>
          </a:prstGeom>
          <a:noFill/>
        </p:spPr>
        <p:txBody>
          <a:bodyPr wrap="square" rtlCol="0">
            <a:spAutoFit/>
          </a:bodyPr>
          <a:lstStyle/>
          <a:p>
            <a:r>
              <a:rPr lang="en-US" sz="1600" dirty="0" smtClean="0">
                <a:latin typeface="Arial" pitchFamily="34" charset="0"/>
                <a:cs typeface="Arial" pitchFamily="34" charset="0"/>
              </a:rPr>
              <a:t>Same-Day</a:t>
            </a:r>
            <a:r>
              <a:rPr lang="en-US" sz="800" dirty="0" smtClean="0">
                <a:latin typeface="Arial" pitchFamily="34" charset="0"/>
                <a:cs typeface="Arial" pitchFamily="34" charset="0"/>
              </a:rPr>
              <a:t>®</a:t>
            </a:r>
            <a:r>
              <a:rPr lang="en-US" sz="1600" dirty="0" smtClean="0">
                <a:latin typeface="Arial" pitchFamily="34" charset="0"/>
                <a:cs typeface="Arial" pitchFamily="34" charset="0"/>
              </a:rPr>
              <a:t> Stain Finish Colors</a:t>
            </a:r>
            <a:endParaRPr lang="en-US" sz="1600" dirty="0">
              <a:latin typeface="Arial" pitchFamily="34" charset="0"/>
              <a:cs typeface="Arial" pitchFamily="34" charset="0"/>
            </a:endParaRPr>
          </a:p>
        </p:txBody>
      </p:sp>
      <p:sp>
        <p:nvSpPr>
          <p:cNvPr id="31" name="TextBox 30"/>
          <p:cNvSpPr txBox="1"/>
          <p:nvPr/>
        </p:nvSpPr>
        <p:spPr>
          <a:xfrm>
            <a:off x="5321188" y="5757097"/>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Cedar</a:t>
            </a:r>
            <a:endParaRPr lang="en-US" sz="900" b="1" dirty="0">
              <a:solidFill>
                <a:schemeClr val="bg1"/>
              </a:solidFill>
              <a:latin typeface="Arial" pitchFamily="34" charset="0"/>
              <a:cs typeface="Arial" pitchFamily="34" charset="0"/>
            </a:endParaRPr>
          </a:p>
        </p:txBody>
      </p:sp>
      <p:sp>
        <p:nvSpPr>
          <p:cNvPr id="32" name="TextBox 31"/>
          <p:cNvSpPr txBox="1"/>
          <p:nvPr/>
        </p:nvSpPr>
        <p:spPr>
          <a:xfrm>
            <a:off x="6084187" y="5772485"/>
            <a:ext cx="1143000" cy="215444"/>
          </a:xfrm>
          <a:prstGeom prst="rect">
            <a:avLst/>
          </a:prstGeom>
          <a:noFill/>
        </p:spPr>
        <p:txBody>
          <a:bodyPr wrap="square" rtlCol="0">
            <a:spAutoFit/>
          </a:bodyPr>
          <a:lstStyle/>
          <a:p>
            <a:pPr algn="ctr"/>
            <a:r>
              <a:rPr lang="en-US" sz="800" b="1" dirty="0" smtClean="0">
                <a:solidFill>
                  <a:schemeClr val="bg1"/>
                </a:solidFill>
                <a:latin typeface="Arial" pitchFamily="34" charset="0"/>
                <a:cs typeface="Arial" pitchFamily="34" charset="0"/>
              </a:rPr>
              <a:t>English Walnut</a:t>
            </a:r>
            <a:endParaRPr lang="en-US" sz="800" b="1" dirty="0">
              <a:solidFill>
                <a:schemeClr val="bg1"/>
              </a:solidFill>
              <a:latin typeface="Arial" pitchFamily="34" charset="0"/>
              <a:cs typeface="Arial" pitchFamily="34" charset="0"/>
            </a:endParaRPr>
          </a:p>
        </p:txBody>
      </p:sp>
      <p:sp>
        <p:nvSpPr>
          <p:cNvPr id="33" name="TextBox 32"/>
          <p:cNvSpPr txBox="1"/>
          <p:nvPr/>
        </p:nvSpPr>
        <p:spPr>
          <a:xfrm>
            <a:off x="7132319" y="5757097"/>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Mahogany</a:t>
            </a:r>
            <a:endParaRPr lang="en-US" sz="9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90782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024" y="762000"/>
            <a:ext cx="2194561" cy="3297710"/>
          </a:xfrm>
          <a:prstGeom prst="rect">
            <a:avLst/>
          </a:prstGeom>
        </p:spPr>
      </p:pic>
      <p:pic>
        <p:nvPicPr>
          <p:cNvPr id="14344" name="Picture 8" descr="E:\TT Ad Planner_Disc Master_04142014\AdPlanner\ImageLibrary\Low-Resolution\Stains and Swatches\Stains\Classic-Craft Rustic Collection\CCR_WalnutStain_L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295" y="1229945"/>
            <a:ext cx="868680" cy="1228723"/>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descr="E:\TT Ad Planner_Disc Master_04142014\AdPlanner\ImageLibrary\Low-Resolution\Stains and Swatches\Stains\Classic-Craft Rustic Collection\CCR_NaturalOakStain_L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5760" y="2499360"/>
            <a:ext cx="86868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E:\TT Ad Planner_Disc Master_04142014\AdPlanner\ImageLibrary\Low-Resolution\Stains and Swatches\Stains\Classic-Craft Rustic Collection\CCR_MahoganyStain_L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6799" y="1224230"/>
            <a:ext cx="868680" cy="1234439"/>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E:\TT Ad Planner_Disc Master_04142014\AdPlanner\ImageLibrary\Low-Resolution\Stains and Swatches\Stains\Classic-Craft Rustic Collection\CCR_LightOakStain_L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5760" y="1229946"/>
            <a:ext cx="86868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E:\TT Ad Planner_Disc Master_04142014\AdPlanner\ImageLibrary\Low-Resolution\Stains and Swatches\Stains\Classic-Craft Rustic Collection\CCR_EnglishWalnutStain_L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2400" y="2499360"/>
            <a:ext cx="86868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E:\TT Ad Planner_Disc Master_04142014\AdPlanner\ImageLibrary\Low-Resolution\Stains and Swatches\Stains\Classic-Craft Rustic Collection\CCR_CherryStain_L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4895" y="2499360"/>
            <a:ext cx="86868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E:\TT Ad Planner_Disc Master_04142014\AdPlanner\ImageLibrary\Low-Resolution\Stains and Swatches\Stains\Classic-Craft Rustic Collection\CCR_CedarStain_L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46719" y="1224232"/>
            <a:ext cx="868680" cy="123444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bg1"/>
                </a:solidFill>
                <a:latin typeface="Arial" pitchFamily="34" charset="0"/>
                <a:cs typeface="Arial" pitchFamily="34" charset="0"/>
              </a:rPr>
              <a:t>Classic-Craft</a:t>
            </a:r>
            <a:r>
              <a:rPr lang="en-US" sz="1080" dirty="0" smtClean="0">
                <a:solidFill>
                  <a:schemeClr val="bg1"/>
                </a:solidFill>
                <a:latin typeface="Arial" pitchFamily="34" charset="0"/>
                <a:cs typeface="Arial" pitchFamily="34" charset="0"/>
              </a:rPr>
              <a:t>®</a:t>
            </a:r>
            <a:r>
              <a:rPr lang="en-US" sz="3600" baseline="-25000" dirty="0" smtClean="0">
                <a:solidFill>
                  <a:schemeClr val="bg1"/>
                </a:solidFill>
                <a:latin typeface="Arial" pitchFamily="34" charset="0"/>
                <a:cs typeface="Arial" pitchFamily="34" charset="0"/>
              </a:rPr>
              <a:t> </a:t>
            </a:r>
            <a:r>
              <a:rPr lang="en-US" sz="3600" dirty="0" smtClean="0">
                <a:solidFill>
                  <a:schemeClr val="bg1"/>
                </a:solidFill>
                <a:latin typeface="Arial" pitchFamily="34" charset="0"/>
                <a:cs typeface="Arial" pitchFamily="34" charset="0"/>
              </a:rPr>
              <a:t>Rustic </a:t>
            </a:r>
            <a:r>
              <a:rPr lang="en-US" sz="3600" dirty="0" err="1" smtClean="0">
                <a:solidFill>
                  <a:schemeClr val="bg1"/>
                </a:solidFill>
                <a:latin typeface="Arial" pitchFamily="34" charset="0"/>
                <a:cs typeface="Arial" pitchFamily="34" charset="0"/>
              </a:rPr>
              <a:t>Collection</a:t>
            </a:r>
            <a:r>
              <a:rPr lang="en-US" sz="1080" dirty="0" err="1" smtClean="0">
                <a:solidFill>
                  <a:schemeClr val="bg1"/>
                </a:solidFill>
                <a:latin typeface="Arial" pitchFamily="34" charset="0"/>
                <a:cs typeface="Arial" pitchFamily="34" charset="0"/>
              </a:rPr>
              <a:t>TM</a:t>
            </a:r>
            <a:endParaRPr lang="en-US" sz="1080" baseline="-25000" dirty="0">
              <a:solidFill>
                <a:schemeClr val="bg1"/>
              </a:solidFill>
              <a:latin typeface="Arial" pitchFamily="34" charset="0"/>
              <a:cs typeface="Arial" pitchFamily="34" charset="0"/>
            </a:endParaRPr>
          </a:p>
        </p:txBody>
      </p:sp>
      <p:sp>
        <p:nvSpPr>
          <p:cNvPr id="3" name="TextBox 2"/>
          <p:cNvSpPr txBox="1"/>
          <p:nvPr/>
        </p:nvSpPr>
        <p:spPr>
          <a:xfrm>
            <a:off x="2318584" y="764500"/>
            <a:ext cx="2802055" cy="2893100"/>
          </a:xfrm>
          <a:prstGeom prst="rect">
            <a:avLst/>
          </a:prstGeom>
          <a:noFill/>
        </p:spPr>
        <p:txBody>
          <a:bodyPr wrap="square" rtlCol="0">
            <a:spAutoFit/>
          </a:bodyPr>
          <a:lstStyle/>
          <a:p>
            <a:r>
              <a:rPr lang="en-US" sz="1400" dirty="0">
                <a:latin typeface="Arial" pitchFamily="34" charset="0"/>
                <a:cs typeface="Arial" pitchFamily="34" charset="0"/>
              </a:rPr>
              <a:t>Classic-Craft</a:t>
            </a:r>
            <a:r>
              <a:rPr lang="en-US" sz="700" dirty="0">
                <a:latin typeface="Arial" pitchFamily="34" charset="0"/>
                <a:cs typeface="Arial" pitchFamily="34" charset="0"/>
              </a:rPr>
              <a:t>®</a:t>
            </a:r>
            <a:r>
              <a:rPr lang="en-US" sz="1400" dirty="0">
                <a:latin typeface="Arial" pitchFamily="34" charset="0"/>
                <a:cs typeface="Arial" pitchFamily="34" charset="0"/>
              </a:rPr>
              <a:t> </a:t>
            </a:r>
            <a:r>
              <a:rPr lang="en-US" sz="1400" dirty="0" smtClean="0">
                <a:latin typeface="Arial" pitchFamily="34" charset="0"/>
                <a:cs typeface="Arial" pitchFamily="34" charset="0"/>
              </a:rPr>
              <a:t>Rustic </a:t>
            </a:r>
            <a:r>
              <a:rPr lang="en-US" sz="1400" dirty="0" err="1" smtClean="0">
                <a:latin typeface="Arial" pitchFamily="34" charset="0"/>
                <a:cs typeface="Arial" pitchFamily="34" charset="0"/>
              </a:rPr>
              <a:t>Collection</a:t>
            </a:r>
            <a:r>
              <a:rPr lang="en-US" sz="700" dirty="0" err="1" smtClean="0">
                <a:latin typeface="Arial" pitchFamily="34" charset="0"/>
                <a:cs typeface="Arial" pitchFamily="34" charset="0"/>
              </a:rPr>
              <a:t>TM</a:t>
            </a:r>
            <a:endParaRPr lang="en-US" sz="700" baseline="-25000" dirty="0">
              <a:latin typeface="Arial" pitchFamily="34" charset="0"/>
              <a:cs typeface="Arial" pitchFamily="34" charset="0"/>
            </a:endParaRP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Casually elegant wood graining.</a:t>
            </a:r>
          </a:p>
          <a:p>
            <a:endParaRPr lang="en-US" sz="1400" dirty="0">
              <a:latin typeface="Arial" pitchFamily="34" charset="0"/>
              <a:cs typeface="Arial" pitchFamily="34" charset="0"/>
            </a:endParaRPr>
          </a:p>
          <a:p>
            <a:r>
              <a:rPr lang="en-US" sz="1400" dirty="0" smtClean="0">
                <a:latin typeface="Arial" pitchFamily="34" charset="0"/>
                <a:cs typeface="Arial" pitchFamily="34" charset="0"/>
              </a:rPr>
              <a:t>Designed to complement American Southwest or    Tuscan-inspired home styles, Classic-Craft Rustic premium fiberglass entryways feature casually elegant wood graining that can be coordinated with decorative glass and accessories to create enchanting entrances.</a:t>
            </a:r>
            <a:endParaRPr lang="en-US" sz="1400" dirty="0">
              <a:latin typeface="Arial" pitchFamily="34" charset="0"/>
              <a:cs typeface="Arial" pitchFamily="34" charset="0"/>
            </a:endParaRPr>
          </a:p>
        </p:txBody>
      </p:sp>
      <p:sp>
        <p:nvSpPr>
          <p:cNvPr id="9" name="TextBox 8"/>
          <p:cNvSpPr txBox="1"/>
          <p:nvPr/>
        </p:nvSpPr>
        <p:spPr>
          <a:xfrm>
            <a:off x="5300471" y="2199651"/>
            <a:ext cx="865920" cy="246221"/>
          </a:xfrm>
          <a:prstGeom prst="rect">
            <a:avLst/>
          </a:prstGeom>
          <a:noFill/>
        </p:spPr>
        <p:txBody>
          <a:bodyPr wrap="square" rtlCol="0">
            <a:spAutoFit/>
          </a:bodyPr>
          <a:lstStyle/>
          <a:p>
            <a:pPr algn="ctr"/>
            <a:r>
              <a:rPr lang="en-US" sz="1000" b="1" dirty="0" smtClean="0">
                <a:solidFill>
                  <a:schemeClr val="bg1"/>
                </a:solidFill>
                <a:latin typeface="Arial" pitchFamily="34" charset="0"/>
                <a:cs typeface="Arial" pitchFamily="34" charset="0"/>
              </a:rPr>
              <a:t>Light Oak</a:t>
            </a:r>
            <a:endParaRPr lang="en-US" sz="1000" b="1" dirty="0">
              <a:solidFill>
                <a:schemeClr val="bg1"/>
              </a:solidFill>
              <a:latin typeface="Arial" pitchFamily="34" charset="0"/>
              <a:cs typeface="Arial" pitchFamily="34" charset="0"/>
            </a:endParaRPr>
          </a:p>
        </p:txBody>
      </p:sp>
      <p:sp>
        <p:nvSpPr>
          <p:cNvPr id="17" name="TextBox 16"/>
          <p:cNvSpPr txBox="1"/>
          <p:nvPr/>
        </p:nvSpPr>
        <p:spPr>
          <a:xfrm>
            <a:off x="6222400" y="2199651"/>
            <a:ext cx="866575" cy="246221"/>
          </a:xfrm>
          <a:prstGeom prst="rect">
            <a:avLst/>
          </a:prstGeom>
          <a:noFill/>
        </p:spPr>
        <p:txBody>
          <a:bodyPr wrap="square" rtlCol="0">
            <a:spAutoFit/>
          </a:bodyPr>
          <a:lstStyle/>
          <a:p>
            <a:pPr algn="ctr"/>
            <a:r>
              <a:rPr lang="en-US" sz="1000" b="1" dirty="0" smtClean="0">
                <a:solidFill>
                  <a:schemeClr val="bg1"/>
                </a:solidFill>
                <a:latin typeface="Arial" pitchFamily="34" charset="0"/>
                <a:cs typeface="Arial" pitchFamily="34" charset="0"/>
              </a:rPr>
              <a:t>Walnut</a:t>
            </a:r>
            <a:endParaRPr lang="en-US" sz="1000" b="1" dirty="0">
              <a:solidFill>
                <a:schemeClr val="bg1"/>
              </a:solidFill>
              <a:latin typeface="Arial" pitchFamily="34" charset="0"/>
              <a:cs typeface="Arial" pitchFamily="34" charset="0"/>
            </a:endParaRPr>
          </a:p>
        </p:txBody>
      </p:sp>
      <p:sp>
        <p:nvSpPr>
          <p:cNvPr id="19" name="TextBox 18"/>
          <p:cNvSpPr txBox="1"/>
          <p:nvPr/>
        </p:nvSpPr>
        <p:spPr>
          <a:xfrm>
            <a:off x="7132319" y="2197062"/>
            <a:ext cx="866575" cy="246221"/>
          </a:xfrm>
          <a:prstGeom prst="rect">
            <a:avLst/>
          </a:prstGeom>
          <a:noFill/>
        </p:spPr>
        <p:txBody>
          <a:bodyPr wrap="square" rtlCol="0">
            <a:spAutoFit/>
          </a:bodyPr>
          <a:lstStyle/>
          <a:p>
            <a:pPr algn="ctr"/>
            <a:r>
              <a:rPr lang="en-US" sz="1000" b="1" dirty="0" smtClean="0">
                <a:solidFill>
                  <a:schemeClr val="bg1"/>
                </a:solidFill>
                <a:latin typeface="Arial" pitchFamily="34" charset="0"/>
                <a:cs typeface="Arial" pitchFamily="34" charset="0"/>
              </a:rPr>
              <a:t>Mahogany</a:t>
            </a:r>
            <a:endParaRPr lang="en-US" sz="1000" b="1" dirty="0">
              <a:solidFill>
                <a:schemeClr val="bg1"/>
              </a:solidFill>
              <a:latin typeface="Arial" pitchFamily="34" charset="0"/>
              <a:cs typeface="Arial" pitchFamily="34" charset="0"/>
            </a:endParaRPr>
          </a:p>
        </p:txBody>
      </p:sp>
      <p:sp>
        <p:nvSpPr>
          <p:cNvPr id="21" name="TextBox 20"/>
          <p:cNvSpPr txBox="1"/>
          <p:nvPr/>
        </p:nvSpPr>
        <p:spPr>
          <a:xfrm>
            <a:off x="8048824" y="2197062"/>
            <a:ext cx="866575" cy="246221"/>
          </a:xfrm>
          <a:prstGeom prst="rect">
            <a:avLst/>
          </a:prstGeom>
          <a:noFill/>
        </p:spPr>
        <p:txBody>
          <a:bodyPr wrap="square" rtlCol="0">
            <a:spAutoFit/>
          </a:bodyPr>
          <a:lstStyle/>
          <a:p>
            <a:pPr algn="ctr"/>
            <a:r>
              <a:rPr lang="en-US" sz="1000" b="1" dirty="0" smtClean="0">
                <a:solidFill>
                  <a:schemeClr val="bg1"/>
                </a:solidFill>
                <a:latin typeface="Arial" pitchFamily="34" charset="0"/>
                <a:cs typeface="Arial" pitchFamily="34" charset="0"/>
              </a:rPr>
              <a:t>Cedar</a:t>
            </a:r>
            <a:endParaRPr lang="en-US" sz="1000" b="1" dirty="0">
              <a:solidFill>
                <a:schemeClr val="bg1"/>
              </a:solidFill>
              <a:latin typeface="Arial" pitchFamily="34" charset="0"/>
              <a:cs typeface="Arial" pitchFamily="34" charset="0"/>
            </a:endParaRPr>
          </a:p>
        </p:txBody>
      </p:sp>
      <p:sp>
        <p:nvSpPr>
          <p:cNvPr id="23" name="TextBox 22"/>
          <p:cNvSpPr txBox="1"/>
          <p:nvPr/>
        </p:nvSpPr>
        <p:spPr>
          <a:xfrm>
            <a:off x="5257800" y="3472190"/>
            <a:ext cx="964600" cy="246221"/>
          </a:xfrm>
          <a:prstGeom prst="rect">
            <a:avLst/>
          </a:prstGeom>
          <a:noFill/>
        </p:spPr>
        <p:txBody>
          <a:bodyPr wrap="square" rtlCol="0">
            <a:spAutoFit/>
          </a:bodyPr>
          <a:lstStyle/>
          <a:p>
            <a:pPr algn="ctr"/>
            <a:r>
              <a:rPr lang="en-US" sz="1000" b="1" dirty="0" smtClean="0">
                <a:solidFill>
                  <a:schemeClr val="bg1"/>
                </a:solidFill>
                <a:latin typeface="Arial" pitchFamily="34" charset="0"/>
                <a:cs typeface="Arial" pitchFamily="34" charset="0"/>
              </a:rPr>
              <a:t>Natural Oak</a:t>
            </a:r>
            <a:endParaRPr lang="en-US" sz="1000" b="1" dirty="0">
              <a:solidFill>
                <a:schemeClr val="bg1"/>
              </a:solidFill>
              <a:latin typeface="Arial" pitchFamily="34" charset="0"/>
              <a:cs typeface="Arial" pitchFamily="34" charset="0"/>
            </a:endParaRPr>
          </a:p>
        </p:txBody>
      </p:sp>
      <p:sp>
        <p:nvSpPr>
          <p:cNvPr id="25" name="TextBox 24"/>
          <p:cNvSpPr txBox="1"/>
          <p:nvPr/>
        </p:nvSpPr>
        <p:spPr>
          <a:xfrm>
            <a:off x="6085240" y="3518356"/>
            <a:ext cx="1143000" cy="215444"/>
          </a:xfrm>
          <a:prstGeom prst="rect">
            <a:avLst/>
          </a:prstGeom>
          <a:noFill/>
        </p:spPr>
        <p:txBody>
          <a:bodyPr wrap="square" rtlCol="0">
            <a:spAutoFit/>
          </a:bodyPr>
          <a:lstStyle/>
          <a:p>
            <a:pPr algn="ctr"/>
            <a:r>
              <a:rPr lang="en-US" sz="800" b="1" dirty="0" smtClean="0">
                <a:solidFill>
                  <a:schemeClr val="bg1"/>
                </a:solidFill>
                <a:latin typeface="Arial" pitchFamily="34" charset="0"/>
                <a:cs typeface="Arial" pitchFamily="34" charset="0"/>
              </a:rPr>
              <a:t>English Walnut</a:t>
            </a:r>
            <a:endParaRPr lang="en-US" sz="800" b="1" dirty="0">
              <a:solidFill>
                <a:schemeClr val="bg1"/>
              </a:solidFill>
              <a:latin typeface="Arial" pitchFamily="34" charset="0"/>
              <a:cs typeface="Arial" pitchFamily="34" charset="0"/>
            </a:endParaRPr>
          </a:p>
        </p:txBody>
      </p:sp>
      <p:sp>
        <p:nvSpPr>
          <p:cNvPr id="27" name="TextBox 26"/>
          <p:cNvSpPr txBox="1"/>
          <p:nvPr/>
        </p:nvSpPr>
        <p:spPr>
          <a:xfrm>
            <a:off x="7134424" y="3472190"/>
            <a:ext cx="866575" cy="246221"/>
          </a:xfrm>
          <a:prstGeom prst="rect">
            <a:avLst/>
          </a:prstGeom>
          <a:noFill/>
        </p:spPr>
        <p:txBody>
          <a:bodyPr wrap="square" rtlCol="0">
            <a:spAutoFit/>
          </a:bodyPr>
          <a:lstStyle/>
          <a:p>
            <a:pPr algn="ctr"/>
            <a:r>
              <a:rPr lang="en-US" sz="1000" b="1" dirty="0" smtClean="0">
                <a:solidFill>
                  <a:schemeClr val="bg1"/>
                </a:solidFill>
                <a:latin typeface="Arial" pitchFamily="34" charset="0"/>
                <a:cs typeface="Arial" pitchFamily="34" charset="0"/>
              </a:rPr>
              <a:t>Cherry</a:t>
            </a:r>
            <a:endParaRPr lang="en-US" sz="1000" b="1" dirty="0">
              <a:solidFill>
                <a:schemeClr val="bg1"/>
              </a:solidFill>
              <a:latin typeface="Arial" pitchFamily="34" charset="0"/>
              <a:cs typeface="Arial" pitchFamily="34" charset="0"/>
            </a:endParaRPr>
          </a:p>
        </p:txBody>
      </p:sp>
      <p:pic>
        <p:nvPicPr>
          <p:cNvPr id="12297" name="Picture 9" descr="E:\TT Ad Planner_Disc Master_04142014\AdPlanner\ImageLibrary\Low-Resolution\Logos\Warranty\JPEG\SDS_5YrWarranty_LR.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77200" y="2515200"/>
            <a:ext cx="914400" cy="469830"/>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p:cNvSpPr>
            <a:spLocks noGrp="1"/>
          </p:cNvSpPr>
          <p:nvPr>
            <p:ph type="sldNum" sz="quarter" idx="12"/>
          </p:nvPr>
        </p:nvSpPr>
        <p:spPr>
          <a:xfrm>
            <a:off x="6553200" y="6492875"/>
            <a:ext cx="2133600" cy="365125"/>
          </a:xfrm>
        </p:spPr>
        <p:txBody>
          <a:bodyPr/>
          <a:lstStyle/>
          <a:p>
            <a:fld id="{D38E56C4-1D0B-4ED1-A83F-20B764F11907}" type="slidenum">
              <a:rPr lang="en-US" smtClean="0"/>
              <a:t>12</a:t>
            </a:fld>
            <a:endParaRPr lang="en-US" dirty="0"/>
          </a:p>
        </p:txBody>
      </p:sp>
      <p:pic>
        <p:nvPicPr>
          <p:cNvPr id="3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321733" y="4162332"/>
            <a:ext cx="800569" cy="1781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231626" y="4151445"/>
            <a:ext cx="807675" cy="1792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4"/>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7134424" y="4148011"/>
            <a:ext cx="819812" cy="179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181600" y="914400"/>
            <a:ext cx="3614928" cy="338554"/>
          </a:xfrm>
          <a:prstGeom prst="rect">
            <a:avLst/>
          </a:prstGeom>
          <a:noFill/>
        </p:spPr>
        <p:txBody>
          <a:bodyPr wrap="square" rtlCol="0">
            <a:spAutoFit/>
          </a:bodyPr>
          <a:lstStyle/>
          <a:p>
            <a:r>
              <a:rPr lang="en-US" sz="1600" dirty="0" smtClean="0">
                <a:latin typeface="Arial" pitchFamily="34" charset="0"/>
                <a:cs typeface="Arial" pitchFamily="34" charset="0"/>
              </a:rPr>
              <a:t>Same-Day</a:t>
            </a:r>
            <a:r>
              <a:rPr lang="en-US" sz="800" dirty="0" smtClean="0">
                <a:latin typeface="Arial" pitchFamily="34" charset="0"/>
                <a:cs typeface="Arial" pitchFamily="34" charset="0"/>
              </a:rPr>
              <a:t>®</a:t>
            </a:r>
            <a:r>
              <a:rPr lang="en-US" sz="1600" dirty="0" smtClean="0">
                <a:latin typeface="Arial" pitchFamily="34" charset="0"/>
                <a:cs typeface="Arial" pitchFamily="34" charset="0"/>
              </a:rPr>
              <a:t> Stain Finish Colors</a:t>
            </a:r>
            <a:endParaRPr lang="en-US" sz="1600" dirty="0">
              <a:latin typeface="Arial" pitchFamily="34" charset="0"/>
              <a:cs typeface="Arial" pitchFamily="34" charset="0"/>
            </a:endParaRPr>
          </a:p>
        </p:txBody>
      </p:sp>
      <p:sp>
        <p:nvSpPr>
          <p:cNvPr id="28" name="TextBox 27"/>
          <p:cNvSpPr txBox="1"/>
          <p:nvPr/>
        </p:nvSpPr>
        <p:spPr>
          <a:xfrm>
            <a:off x="5293158" y="5728156"/>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Cherry</a:t>
            </a:r>
            <a:endParaRPr lang="en-US" sz="900" b="1" dirty="0">
              <a:solidFill>
                <a:schemeClr val="bg1"/>
              </a:solidFill>
              <a:latin typeface="Arial" pitchFamily="34" charset="0"/>
              <a:cs typeface="Arial" pitchFamily="34" charset="0"/>
            </a:endParaRPr>
          </a:p>
        </p:txBody>
      </p:sp>
      <p:sp>
        <p:nvSpPr>
          <p:cNvPr id="29" name="TextBox 28"/>
          <p:cNvSpPr txBox="1"/>
          <p:nvPr/>
        </p:nvSpPr>
        <p:spPr>
          <a:xfrm>
            <a:off x="6063963" y="5749407"/>
            <a:ext cx="1143000" cy="215444"/>
          </a:xfrm>
          <a:prstGeom prst="rect">
            <a:avLst/>
          </a:prstGeom>
          <a:noFill/>
        </p:spPr>
        <p:txBody>
          <a:bodyPr wrap="square" rtlCol="0">
            <a:spAutoFit/>
          </a:bodyPr>
          <a:lstStyle/>
          <a:p>
            <a:pPr algn="ctr"/>
            <a:r>
              <a:rPr lang="en-US" sz="800" b="1" dirty="0" smtClean="0">
                <a:solidFill>
                  <a:schemeClr val="bg1"/>
                </a:solidFill>
                <a:latin typeface="Arial" pitchFamily="34" charset="0"/>
                <a:cs typeface="Arial" pitchFamily="34" charset="0"/>
              </a:rPr>
              <a:t>English Walnut</a:t>
            </a:r>
            <a:endParaRPr lang="en-US" sz="800" b="1" dirty="0">
              <a:solidFill>
                <a:schemeClr val="bg1"/>
              </a:solidFill>
              <a:latin typeface="Arial" pitchFamily="34" charset="0"/>
              <a:cs typeface="Arial" pitchFamily="34" charset="0"/>
            </a:endParaRPr>
          </a:p>
        </p:txBody>
      </p:sp>
      <p:sp>
        <p:nvSpPr>
          <p:cNvPr id="30" name="TextBox 29"/>
          <p:cNvSpPr txBox="1"/>
          <p:nvPr/>
        </p:nvSpPr>
        <p:spPr>
          <a:xfrm>
            <a:off x="7111042" y="5728156"/>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Mahogany</a:t>
            </a:r>
            <a:endParaRPr lang="en-US" sz="9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77700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8" name="Picture 8" descr="E:\TT Ad Planner_Disc Master_04142014\AdPlanner\ImageLibrary\Low-Resolution\Stains and Swatches\Stains\Classic-Craft Oak Collection\CCO_WalnutStain_L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2401" y="1188950"/>
            <a:ext cx="868680" cy="1228723"/>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E:\TT Ad Planner_Disc Master_04142014\AdPlanner\ImageLibrary\Low-Resolution\Stains and Swatches\Stains\Classic-Craft Oak Collection\CCO_NaturalOakStain_L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761" y="2458366"/>
            <a:ext cx="868680" cy="123322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E:\TT Ad Planner_Disc Master_04142014\AdPlanner\ImageLibrary\Low-Resolution\Stains and Swatches\Stains\Classic-Craft Oak Collection\CCO_MohaganyStain_L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4425" y="1183236"/>
            <a:ext cx="868680" cy="1234438"/>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E:\TT Ad Planner_Disc Master_04142014\AdPlanner\ImageLibrary\Low-Resolution\Stains and Swatches\Stains\Classic-Craft Oak Collection\CCO_LightOakStain_L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5761" y="1188952"/>
            <a:ext cx="868680" cy="122872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E:\TT Ad Planner_Disc Master_04142014\AdPlanner\ImageLibrary\Low-Resolution\Stains and Swatches\Stains\Classic-Craft Oak Collection\CCO_EnglishWalnutStain_L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0296" y="2458365"/>
            <a:ext cx="868680" cy="1233221"/>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E:\TT Ad Planner_Disc Master_04142014\AdPlanner\ImageLibrary\Low-Resolution\Stains and Swatches\Stains\Classic-Craft Oak Collection\CCO_CherryStain_L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6800" y="2458366"/>
            <a:ext cx="868680" cy="123322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E:\TT Ad Planner_Disc Master_04142014\AdPlanner\ImageLibrary\Low-Resolution\Stains and Swatches\Stains\Classic-Craft Oak Collection\CCO_CedarStain_L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48825" y="1183236"/>
            <a:ext cx="868680" cy="12344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 y="762000"/>
            <a:ext cx="2194560" cy="3291840"/>
          </a:xfrm>
          <a:prstGeom prst="rect">
            <a:avLst/>
          </a:prstGeom>
        </p:spPr>
      </p:pic>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bg1"/>
                </a:solidFill>
                <a:latin typeface="Arial" pitchFamily="34" charset="0"/>
                <a:cs typeface="Arial" pitchFamily="34" charset="0"/>
              </a:rPr>
              <a:t>Classic-Craft</a:t>
            </a:r>
            <a:r>
              <a:rPr lang="en-US" sz="1080" dirty="0" smtClean="0">
                <a:solidFill>
                  <a:schemeClr val="bg1"/>
                </a:solidFill>
                <a:latin typeface="Arial" pitchFamily="34" charset="0"/>
                <a:cs typeface="Arial" pitchFamily="34" charset="0"/>
              </a:rPr>
              <a:t>®</a:t>
            </a:r>
            <a:r>
              <a:rPr lang="en-US" sz="3600" baseline="-25000" dirty="0" smtClean="0">
                <a:solidFill>
                  <a:schemeClr val="bg1"/>
                </a:solidFill>
                <a:latin typeface="Arial" pitchFamily="34" charset="0"/>
                <a:cs typeface="Arial" pitchFamily="34" charset="0"/>
              </a:rPr>
              <a:t> </a:t>
            </a:r>
            <a:r>
              <a:rPr lang="en-US" sz="3600" dirty="0" smtClean="0">
                <a:solidFill>
                  <a:schemeClr val="bg1"/>
                </a:solidFill>
                <a:latin typeface="Arial" pitchFamily="34" charset="0"/>
                <a:cs typeface="Arial" pitchFamily="34" charset="0"/>
              </a:rPr>
              <a:t>Oak </a:t>
            </a:r>
            <a:r>
              <a:rPr lang="en-US" sz="3600" dirty="0" err="1" smtClean="0">
                <a:solidFill>
                  <a:schemeClr val="bg1"/>
                </a:solidFill>
                <a:latin typeface="Arial" pitchFamily="34" charset="0"/>
                <a:cs typeface="Arial" pitchFamily="34" charset="0"/>
              </a:rPr>
              <a:t>Collection</a:t>
            </a:r>
            <a:r>
              <a:rPr lang="en-US" sz="1080" dirty="0" err="1" smtClean="0">
                <a:solidFill>
                  <a:schemeClr val="bg1"/>
                </a:solidFill>
                <a:latin typeface="Arial" pitchFamily="34" charset="0"/>
                <a:cs typeface="Arial" pitchFamily="34" charset="0"/>
              </a:rPr>
              <a:t>TM</a:t>
            </a:r>
            <a:endParaRPr lang="en-US" sz="1080" dirty="0">
              <a:solidFill>
                <a:schemeClr val="bg1"/>
              </a:solidFill>
              <a:latin typeface="Arial" pitchFamily="34" charset="0"/>
              <a:cs typeface="Arial" pitchFamily="34" charset="0"/>
            </a:endParaRPr>
          </a:p>
        </p:txBody>
      </p:sp>
      <p:sp>
        <p:nvSpPr>
          <p:cNvPr id="3" name="TextBox 2"/>
          <p:cNvSpPr txBox="1"/>
          <p:nvPr/>
        </p:nvSpPr>
        <p:spPr>
          <a:xfrm>
            <a:off x="2346960" y="762000"/>
            <a:ext cx="2529840" cy="2462213"/>
          </a:xfrm>
          <a:prstGeom prst="rect">
            <a:avLst/>
          </a:prstGeom>
          <a:noFill/>
        </p:spPr>
        <p:txBody>
          <a:bodyPr wrap="square" rtlCol="0">
            <a:spAutoFit/>
          </a:bodyPr>
          <a:lstStyle/>
          <a:p>
            <a:r>
              <a:rPr lang="en-US" sz="1400" dirty="0">
                <a:latin typeface="Arial" pitchFamily="34" charset="0"/>
                <a:cs typeface="Arial" pitchFamily="34" charset="0"/>
              </a:rPr>
              <a:t>Classic-Craft</a:t>
            </a:r>
            <a:r>
              <a:rPr lang="en-US" sz="700" dirty="0">
                <a:latin typeface="Arial" pitchFamily="34" charset="0"/>
                <a:cs typeface="Arial" pitchFamily="34" charset="0"/>
              </a:rPr>
              <a:t>®</a:t>
            </a:r>
            <a:r>
              <a:rPr lang="en-US" sz="1400" dirty="0">
                <a:latin typeface="Arial" pitchFamily="34" charset="0"/>
                <a:cs typeface="Arial" pitchFamily="34" charset="0"/>
              </a:rPr>
              <a:t> </a:t>
            </a:r>
            <a:r>
              <a:rPr lang="en-US" sz="1400" dirty="0" smtClean="0">
                <a:latin typeface="Arial" pitchFamily="34" charset="0"/>
                <a:cs typeface="Arial" pitchFamily="34" charset="0"/>
              </a:rPr>
              <a:t>Oak Collection</a:t>
            </a:r>
            <a:r>
              <a:rPr lang="en-US" sz="700" dirty="0" smtClean="0">
                <a:latin typeface="Arial" pitchFamily="34" charset="0"/>
                <a:cs typeface="Arial" pitchFamily="34" charset="0"/>
              </a:rPr>
              <a:t>TM</a:t>
            </a:r>
            <a:endParaRPr lang="en-US" sz="700" baseline="-25000" dirty="0">
              <a:latin typeface="Arial" pitchFamily="34" charset="0"/>
              <a:cs typeface="Arial" pitchFamily="34" charset="0"/>
            </a:endParaRP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Warm, Oak grain.</a:t>
            </a:r>
          </a:p>
          <a:p>
            <a:endParaRPr lang="en-US" sz="1400" dirty="0">
              <a:latin typeface="Arial" pitchFamily="34" charset="0"/>
              <a:cs typeface="Arial" pitchFamily="34" charset="0"/>
            </a:endParaRPr>
          </a:p>
          <a:p>
            <a:r>
              <a:rPr lang="en-US" sz="1400" dirty="0" smtClean="0">
                <a:latin typeface="Arial" pitchFamily="34" charset="0"/>
                <a:cs typeface="Arial" pitchFamily="34" charset="0"/>
              </a:rPr>
              <a:t>With warm wood graining, Classic-Craft Oak premium fiberglass entryways are designed as the perfect complement to homes with traditional styling.</a:t>
            </a:r>
            <a:endParaRPr lang="en-US" sz="1400" dirty="0">
              <a:latin typeface="Arial" pitchFamily="34" charset="0"/>
              <a:cs typeface="Arial" pitchFamily="34" charset="0"/>
            </a:endParaRPr>
          </a:p>
        </p:txBody>
      </p:sp>
      <p:sp>
        <p:nvSpPr>
          <p:cNvPr id="9" name="TextBox 8"/>
          <p:cNvSpPr txBox="1"/>
          <p:nvPr/>
        </p:nvSpPr>
        <p:spPr>
          <a:xfrm>
            <a:off x="5300472" y="2186841"/>
            <a:ext cx="865920"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Light Oak</a:t>
            </a:r>
            <a:endParaRPr lang="en-US" sz="900" b="1" dirty="0">
              <a:solidFill>
                <a:schemeClr val="bg1"/>
              </a:solidFill>
              <a:latin typeface="Arial" pitchFamily="34" charset="0"/>
              <a:cs typeface="Arial" pitchFamily="34" charset="0"/>
            </a:endParaRPr>
          </a:p>
        </p:txBody>
      </p:sp>
      <p:sp>
        <p:nvSpPr>
          <p:cNvPr id="17" name="TextBox 16"/>
          <p:cNvSpPr txBox="1"/>
          <p:nvPr/>
        </p:nvSpPr>
        <p:spPr>
          <a:xfrm>
            <a:off x="6222401" y="2186841"/>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Walnut</a:t>
            </a:r>
            <a:endParaRPr lang="en-US" sz="900" b="1" dirty="0">
              <a:solidFill>
                <a:schemeClr val="bg1"/>
              </a:solidFill>
              <a:latin typeface="Arial" pitchFamily="34" charset="0"/>
              <a:cs typeface="Arial" pitchFamily="34" charset="0"/>
            </a:endParaRPr>
          </a:p>
        </p:txBody>
      </p:sp>
      <p:sp>
        <p:nvSpPr>
          <p:cNvPr id="19" name="TextBox 18"/>
          <p:cNvSpPr txBox="1"/>
          <p:nvPr/>
        </p:nvSpPr>
        <p:spPr>
          <a:xfrm>
            <a:off x="7132320" y="2184252"/>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Mahogany</a:t>
            </a:r>
            <a:endParaRPr lang="en-US" sz="900" b="1" dirty="0">
              <a:solidFill>
                <a:schemeClr val="bg1"/>
              </a:solidFill>
              <a:latin typeface="Arial" pitchFamily="34" charset="0"/>
              <a:cs typeface="Arial" pitchFamily="34" charset="0"/>
            </a:endParaRPr>
          </a:p>
        </p:txBody>
      </p:sp>
      <p:sp>
        <p:nvSpPr>
          <p:cNvPr id="21" name="TextBox 20"/>
          <p:cNvSpPr txBox="1"/>
          <p:nvPr/>
        </p:nvSpPr>
        <p:spPr>
          <a:xfrm>
            <a:off x="8048825" y="2184252"/>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Cedar</a:t>
            </a:r>
            <a:endParaRPr lang="en-US" sz="900" b="1" dirty="0">
              <a:solidFill>
                <a:schemeClr val="bg1"/>
              </a:solidFill>
              <a:latin typeface="Arial" pitchFamily="34" charset="0"/>
              <a:cs typeface="Arial" pitchFamily="34" charset="0"/>
            </a:endParaRPr>
          </a:p>
        </p:txBody>
      </p:sp>
      <p:sp>
        <p:nvSpPr>
          <p:cNvPr id="23" name="TextBox 22"/>
          <p:cNvSpPr txBox="1"/>
          <p:nvPr/>
        </p:nvSpPr>
        <p:spPr>
          <a:xfrm>
            <a:off x="5257801" y="3459380"/>
            <a:ext cx="964600"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Natural Oak</a:t>
            </a:r>
            <a:endParaRPr lang="en-US" sz="900" b="1" dirty="0">
              <a:solidFill>
                <a:schemeClr val="bg1"/>
              </a:solidFill>
              <a:latin typeface="Arial" pitchFamily="34" charset="0"/>
              <a:cs typeface="Arial" pitchFamily="34" charset="0"/>
            </a:endParaRPr>
          </a:p>
        </p:txBody>
      </p:sp>
      <p:sp>
        <p:nvSpPr>
          <p:cNvPr id="25" name="TextBox 24"/>
          <p:cNvSpPr txBox="1"/>
          <p:nvPr/>
        </p:nvSpPr>
        <p:spPr>
          <a:xfrm>
            <a:off x="6084188" y="3467074"/>
            <a:ext cx="1143000" cy="215444"/>
          </a:xfrm>
          <a:prstGeom prst="rect">
            <a:avLst/>
          </a:prstGeom>
          <a:noFill/>
        </p:spPr>
        <p:txBody>
          <a:bodyPr wrap="square" rtlCol="0">
            <a:spAutoFit/>
          </a:bodyPr>
          <a:lstStyle/>
          <a:p>
            <a:pPr algn="ctr"/>
            <a:r>
              <a:rPr lang="en-US" sz="800" b="1" dirty="0" smtClean="0">
                <a:solidFill>
                  <a:schemeClr val="bg1"/>
                </a:solidFill>
                <a:latin typeface="Arial" pitchFamily="34" charset="0"/>
                <a:cs typeface="Arial" pitchFamily="34" charset="0"/>
              </a:rPr>
              <a:t>English Walnut</a:t>
            </a:r>
            <a:endParaRPr lang="en-US" sz="800" b="1" dirty="0">
              <a:solidFill>
                <a:schemeClr val="bg1"/>
              </a:solidFill>
              <a:latin typeface="Arial" pitchFamily="34" charset="0"/>
              <a:cs typeface="Arial" pitchFamily="34" charset="0"/>
            </a:endParaRPr>
          </a:p>
        </p:txBody>
      </p:sp>
      <p:sp>
        <p:nvSpPr>
          <p:cNvPr id="27" name="TextBox 26"/>
          <p:cNvSpPr txBox="1"/>
          <p:nvPr/>
        </p:nvSpPr>
        <p:spPr>
          <a:xfrm>
            <a:off x="7134425" y="3459380"/>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Cherry</a:t>
            </a:r>
            <a:endParaRPr lang="en-US" sz="900" b="1" dirty="0">
              <a:solidFill>
                <a:schemeClr val="bg1"/>
              </a:solidFill>
              <a:latin typeface="Arial" pitchFamily="34" charset="0"/>
              <a:cs typeface="Arial" pitchFamily="34" charset="0"/>
            </a:endParaRPr>
          </a:p>
        </p:txBody>
      </p:sp>
      <p:sp>
        <p:nvSpPr>
          <p:cNvPr id="10" name="TextBox 9"/>
          <p:cNvSpPr txBox="1"/>
          <p:nvPr/>
        </p:nvSpPr>
        <p:spPr>
          <a:xfrm>
            <a:off x="5181600" y="878438"/>
            <a:ext cx="3614928" cy="338554"/>
          </a:xfrm>
          <a:prstGeom prst="rect">
            <a:avLst/>
          </a:prstGeom>
          <a:noFill/>
        </p:spPr>
        <p:txBody>
          <a:bodyPr wrap="square" rtlCol="0">
            <a:spAutoFit/>
          </a:bodyPr>
          <a:lstStyle/>
          <a:p>
            <a:r>
              <a:rPr lang="en-US" sz="1600" dirty="0" smtClean="0">
                <a:latin typeface="Arial" pitchFamily="34" charset="0"/>
                <a:cs typeface="Arial" pitchFamily="34" charset="0"/>
              </a:rPr>
              <a:t>Same-Day</a:t>
            </a:r>
            <a:r>
              <a:rPr lang="en-US" sz="800" dirty="0" smtClean="0">
                <a:latin typeface="Arial" pitchFamily="34" charset="0"/>
                <a:cs typeface="Arial" pitchFamily="34" charset="0"/>
              </a:rPr>
              <a:t>®</a:t>
            </a:r>
            <a:r>
              <a:rPr lang="en-US" sz="1600" dirty="0" smtClean="0">
                <a:latin typeface="Arial" pitchFamily="34" charset="0"/>
                <a:cs typeface="Arial" pitchFamily="34" charset="0"/>
              </a:rPr>
              <a:t> Stain Finish Colors</a:t>
            </a:r>
            <a:endParaRPr lang="en-US" sz="1600" dirty="0">
              <a:latin typeface="Arial" pitchFamily="34" charset="0"/>
              <a:cs typeface="Arial" pitchFamily="34" charset="0"/>
            </a:endParaRPr>
          </a:p>
        </p:txBody>
      </p:sp>
      <p:pic>
        <p:nvPicPr>
          <p:cNvPr id="12297" name="Picture 9" descr="E:\TT Ad Planner_Disc Master_04142014\AdPlanner\ImageLibrary\Low-Resolution\Logos\Warranty\JPEG\SDS_5YrWarranty_L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48825" y="2474206"/>
            <a:ext cx="914400" cy="46983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6553200" y="6492875"/>
            <a:ext cx="2133600" cy="365125"/>
          </a:xfrm>
        </p:spPr>
        <p:txBody>
          <a:bodyPr/>
          <a:lstStyle/>
          <a:p>
            <a:fld id="{D38E56C4-1D0B-4ED1-A83F-20B764F11907}" type="slidenum">
              <a:rPr lang="en-US" smtClean="0"/>
              <a:t>13</a:t>
            </a:fld>
            <a:endParaRPr lang="en-US" dirty="0"/>
          </a:p>
        </p:txBody>
      </p:sp>
      <p:pic>
        <p:nvPicPr>
          <p:cNvPr id="2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326693" y="4148012"/>
            <a:ext cx="807005" cy="179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251905" y="4151446"/>
            <a:ext cx="805462" cy="1792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7162104" y="4148012"/>
            <a:ext cx="807005" cy="179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5307141" y="5716286"/>
            <a:ext cx="865920"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Light Oak</a:t>
            </a:r>
            <a:endParaRPr lang="en-US" sz="900" b="1" dirty="0">
              <a:solidFill>
                <a:schemeClr val="bg1"/>
              </a:solidFill>
              <a:latin typeface="Arial" pitchFamily="34" charset="0"/>
              <a:cs typeface="Arial" pitchFamily="34" charset="0"/>
            </a:endParaRPr>
          </a:p>
        </p:txBody>
      </p:sp>
      <p:sp>
        <p:nvSpPr>
          <p:cNvPr id="30" name="TextBox 29"/>
          <p:cNvSpPr txBox="1"/>
          <p:nvPr/>
        </p:nvSpPr>
        <p:spPr>
          <a:xfrm>
            <a:off x="6083136" y="5732347"/>
            <a:ext cx="1143000" cy="215444"/>
          </a:xfrm>
          <a:prstGeom prst="rect">
            <a:avLst/>
          </a:prstGeom>
          <a:noFill/>
        </p:spPr>
        <p:txBody>
          <a:bodyPr wrap="square" rtlCol="0">
            <a:spAutoFit/>
          </a:bodyPr>
          <a:lstStyle/>
          <a:p>
            <a:pPr algn="ctr"/>
            <a:r>
              <a:rPr lang="en-US" sz="800" b="1" dirty="0" smtClean="0">
                <a:solidFill>
                  <a:schemeClr val="bg1"/>
                </a:solidFill>
                <a:latin typeface="Arial" pitchFamily="34" charset="0"/>
                <a:cs typeface="Arial" pitchFamily="34" charset="0"/>
              </a:rPr>
              <a:t>English Walnut</a:t>
            </a:r>
            <a:endParaRPr lang="en-US" sz="800" b="1" dirty="0">
              <a:solidFill>
                <a:schemeClr val="bg1"/>
              </a:solidFill>
              <a:latin typeface="Arial" pitchFamily="34" charset="0"/>
              <a:cs typeface="Arial" pitchFamily="34" charset="0"/>
            </a:endParaRPr>
          </a:p>
        </p:txBody>
      </p:sp>
      <p:sp>
        <p:nvSpPr>
          <p:cNvPr id="31" name="TextBox 30"/>
          <p:cNvSpPr txBox="1"/>
          <p:nvPr/>
        </p:nvSpPr>
        <p:spPr>
          <a:xfrm>
            <a:off x="7132318" y="5716959"/>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Cherry</a:t>
            </a:r>
            <a:endParaRPr lang="en-US" sz="9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410654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762000"/>
            <a:ext cx="2468880" cy="3291840"/>
          </a:xfrm>
          <a:prstGeom prst="rect">
            <a:avLst/>
          </a:prstGeom>
        </p:spPr>
      </p:pic>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bg1"/>
                </a:solidFill>
                <a:latin typeface="Arial" pitchFamily="34" charset="0"/>
                <a:cs typeface="Arial" pitchFamily="34" charset="0"/>
              </a:rPr>
              <a:t>Classic-Craft</a:t>
            </a:r>
            <a:r>
              <a:rPr lang="en-US" sz="1080" dirty="0" smtClean="0">
                <a:solidFill>
                  <a:schemeClr val="bg1"/>
                </a:solidFill>
                <a:latin typeface="Arial" pitchFamily="34" charset="0"/>
                <a:cs typeface="Arial" pitchFamily="34" charset="0"/>
              </a:rPr>
              <a:t>®</a:t>
            </a:r>
            <a:r>
              <a:rPr lang="en-US" sz="3600" baseline="-25000" dirty="0" smtClean="0">
                <a:solidFill>
                  <a:schemeClr val="bg1"/>
                </a:solidFill>
                <a:latin typeface="Arial" pitchFamily="34" charset="0"/>
                <a:cs typeface="Arial" pitchFamily="34" charset="0"/>
              </a:rPr>
              <a:t> </a:t>
            </a:r>
            <a:r>
              <a:rPr lang="en-US" sz="3600" dirty="0" smtClean="0">
                <a:solidFill>
                  <a:schemeClr val="bg1"/>
                </a:solidFill>
                <a:latin typeface="Arial" pitchFamily="34" charset="0"/>
                <a:cs typeface="Arial" pitchFamily="34" charset="0"/>
              </a:rPr>
              <a:t>Canvas Collection</a:t>
            </a:r>
            <a:r>
              <a:rPr lang="en-US" sz="1080" dirty="0" smtClean="0">
                <a:solidFill>
                  <a:schemeClr val="bg1"/>
                </a:solidFill>
                <a:latin typeface="Arial" pitchFamily="34" charset="0"/>
                <a:cs typeface="Arial" pitchFamily="34" charset="0"/>
              </a:rPr>
              <a:t>®</a:t>
            </a:r>
            <a:endParaRPr lang="en-US" sz="1080" dirty="0">
              <a:solidFill>
                <a:schemeClr val="bg1"/>
              </a:solidFill>
              <a:latin typeface="Arial" pitchFamily="34" charset="0"/>
              <a:cs typeface="Arial" pitchFamily="34" charset="0"/>
            </a:endParaRPr>
          </a:p>
        </p:txBody>
      </p:sp>
      <p:sp>
        <p:nvSpPr>
          <p:cNvPr id="3" name="TextBox 2"/>
          <p:cNvSpPr txBox="1"/>
          <p:nvPr/>
        </p:nvSpPr>
        <p:spPr>
          <a:xfrm>
            <a:off x="2621280" y="762000"/>
            <a:ext cx="2865120" cy="2677656"/>
          </a:xfrm>
          <a:prstGeom prst="rect">
            <a:avLst/>
          </a:prstGeom>
          <a:noFill/>
        </p:spPr>
        <p:txBody>
          <a:bodyPr wrap="square" rtlCol="0">
            <a:spAutoFit/>
          </a:bodyPr>
          <a:lstStyle/>
          <a:p>
            <a:r>
              <a:rPr lang="en-US" sz="1400" dirty="0">
                <a:latin typeface="Arial" pitchFamily="34" charset="0"/>
                <a:cs typeface="Arial" pitchFamily="34" charset="0"/>
              </a:rPr>
              <a:t>Classic-Craft</a:t>
            </a:r>
            <a:r>
              <a:rPr lang="en-US" sz="700" dirty="0">
                <a:latin typeface="Arial" pitchFamily="34" charset="0"/>
                <a:cs typeface="Arial" pitchFamily="34" charset="0"/>
              </a:rPr>
              <a:t>®</a:t>
            </a:r>
            <a:r>
              <a:rPr lang="en-US" sz="1400" dirty="0">
                <a:latin typeface="Arial" pitchFamily="34" charset="0"/>
                <a:cs typeface="Arial" pitchFamily="34" charset="0"/>
              </a:rPr>
              <a:t> </a:t>
            </a:r>
            <a:r>
              <a:rPr lang="en-US" sz="1400" dirty="0" smtClean="0">
                <a:latin typeface="Arial" pitchFamily="34" charset="0"/>
                <a:cs typeface="Arial" pitchFamily="34" charset="0"/>
              </a:rPr>
              <a:t>Canvas Collection</a:t>
            </a:r>
            <a:r>
              <a:rPr lang="en-US" sz="700" dirty="0" smtClean="0">
                <a:latin typeface="Arial" pitchFamily="34" charset="0"/>
                <a:cs typeface="Arial" pitchFamily="34" charset="0"/>
              </a:rPr>
              <a:t>®</a:t>
            </a:r>
            <a:endParaRPr lang="en-US" sz="700" dirty="0">
              <a:latin typeface="Arial" pitchFamily="34" charset="0"/>
              <a:cs typeface="Arial" pitchFamily="34" charset="0"/>
            </a:endParaRP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Premium paintable surfaces.</a:t>
            </a:r>
          </a:p>
          <a:p>
            <a:endParaRPr lang="en-US" sz="1400" dirty="0">
              <a:latin typeface="Arial" pitchFamily="34" charset="0"/>
              <a:cs typeface="Arial" pitchFamily="34" charset="0"/>
            </a:endParaRPr>
          </a:p>
          <a:p>
            <a:r>
              <a:rPr lang="en-US" sz="1400" dirty="0" smtClean="0">
                <a:latin typeface="Arial" pitchFamily="34" charset="0"/>
                <a:cs typeface="Arial" pitchFamily="34" charset="0"/>
              </a:rPr>
              <a:t>The first premium smooth, paintable fiberglass door to carry the Therma-Tru</a:t>
            </a:r>
            <a:r>
              <a:rPr lang="en-US" sz="600" dirty="0" smtClean="0">
                <a:latin typeface="Arial" pitchFamily="34" charset="0"/>
                <a:cs typeface="Arial" pitchFamily="34" charset="0"/>
              </a:rPr>
              <a:t>®</a:t>
            </a:r>
            <a:r>
              <a:rPr lang="en-US" sz="1400" dirty="0" smtClean="0">
                <a:latin typeface="Arial" pitchFamily="34" charset="0"/>
                <a:cs typeface="Arial" pitchFamily="34" charset="0"/>
              </a:rPr>
              <a:t> brand name, Classic-Craft Canvas is designed for homeowners seeking the aesthetics of a sleek, modern entryway that can be adapted to suit multiple styles.</a:t>
            </a:r>
            <a:endParaRPr lang="en-US" sz="1400" dirty="0">
              <a:latin typeface="Arial" pitchFamily="34" charset="0"/>
              <a:cs typeface="Arial" pitchFamily="34" charset="0"/>
            </a:endParaRPr>
          </a:p>
        </p:txBody>
      </p:sp>
      <p:sp>
        <p:nvSpPr>
          <p:cNvPr id="8" name="TextBox 7"/>
          <p:cNvSpPr txBox="1"/>
          <p:nvPr/>
        </p:nvSpPr>
        <p:spPr>
          <a:xfrm>
            <a:off x="31083" y="5023247"/>
            <a:ext cx="6212165" cy="553998"/>
          </a:xfrm>
          <a:prstGeom prst="rect">
            <a:avLst/>
          </a:prstGeom>
          <a:noFill/>
        </p:spPr>
        <p:txBody>
          <a:bodyPr wrap="square" rtlCol="0">
            <a:spAutoFit/>
          </a:bodyPr>
          <a:lstStyle/>
          <a:p>
            <a:r>
              <a:rPr lang="en-US" sz="1600" dirty="0" smtClean="0">
                <a:solidFill>
                  <a:srgbClr val="EC7A08"/>
                </a:solidFill>
                <a:latin typeface="Arial" pitchFamily="34" charset="0"/>
                <a:cs typeface="Arial" pitchFamily="34" charset="0"/>
              </a:rPr>
              <a:t>Optional Dentil Shelf</a:t>
            </a:r>
          </a:p>
          <a:p>
            <a:r>
              <a:rPr lang="en-US" sz="1400" dirty="0" smtClean="0">
                <a:latin typeface="Arial" pitchFamily="34" charset="0"/>
                <a:cs typeface="Arial" pitchFamily="34" charset="0"/>
              </a:rPr>
              <a:t>Available option for all Craftsman-style Canvas Collection doors.</a:t>
            </a:r>
            <a:endParaRPr lang="en-US" sz="1400" dirty="0">
              <a:latin typeface="Arial" pitchFamily="34" charset="0"/>
              <a:cs typeface="Arial" pitchFamily="34" charset="0"/>
            </a:endParaRPr>
          </a:p>
        </p:txBody>
      </p:sp>
      <p:sp>
        <p:nvSpPr>
          <p:cNvPr id="9" name="TextBox 8"/>
          <p:cNvSpPr txBox="1"/>
          <p:nvPr/>
        </p:nvSpPr>
        <p:spPr>
          <a:xfrm>
            <a:off x="76201" y="5864423"/>
            <a:ext cx="1676400" cy="276999"/>
          </a:xfrm>
          <a:prstGeom prst="rect">
            <a:avLst/>
          </a:prstGeom>
          <a:noFill/>
        </p:spPr>
        <p:txBody>
          <a:bodyPr wrap="square" rtlCol="0">
            <a:spAutoFit/>
          </a:bodyPr>
          <a:lstStyle/>
          <a:p>
            <a:r>
              <a:rPr lang="en-US" sz="1200" dirty="0" smtClean="0">
                <a:latin typeface="Arial" pitchFamily="34" charset="0"/>
                <a:cs typeface="Arial" pitchFamily="34" charset="0"/>
              </a:rPr>
              <a:t>4-Block Dentil Shelf</a:t>
            </a:r>
            <a:endParaRPr lang="en-US" sz="1200" dirty="0">
              <a:latin typeface="Arial" pitchFamily="34" charset="0"/>
              <a:cs typeface="Arial" pitchFamily="34" charset="0"/>
            </a:endParaRPr>
          </a:p>
        </p:txBody>
      </p:sp>
      <p:pic>
        <p:nvPicPr>
          <p:cNvPr id="1027" name="Picture 3" descr="I:\Therma-Tru\Print Resolution\Components\Components_ToFile\Entry\Dentil Shelves\CCV_Denti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383" b="14840"/>
          <a:stretch/>
        </p:blipFill>
        <p:spPr bwMode="auto">
          <a:xfrm>
            <a:off x="76200" y="5590128"/>
            <a:ext cx="1828800" cy="3534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6553200" y="6492875"/>
            <a:ext cx="2133600" cy="365125"/>
          </a:xfrm>
        </p:spPr>
        <p:txBody>
          <a:bodyPr/>
          <a:lstStyle/>
          <a:p>
            <a:fld id="{D38E56C4-1D0B-4ED1-A83F-20B764F11907}" type="slidenum">
              <a:rPr lang="en-US" smtClean="0"/>
              <a:t>14</a:t>
            </a:fld>
            <a:endParaRPr lang="en-US" dirty="0"/>
          </a:p>
        </p:txBody>
      </p:sp>
      <p:pic>
        <p:nvPicPr>
          <p:cNvPr id="1026" name="Picture 2" descr="C:\Users\eziems\Desktop\CCV_plank_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2688" y="2819400"/>
            <a:ext cx="1909425" cy="14619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C:\Users\eziems\Desktop\CCV_plank_te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4346" y="4682834"/>
            <a:ext cx="1912739" cy="14585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eziems\Desktop\CCV_Plank_cream.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4346" y="959950"/>
            <a:ext cx="1906110" cy="14619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165856" y="2387572"/>
            <a:ext cx="559769" cy="261610"/>
          </a:xfrm>
          <a:prstGeom prst="rect">
            <a:avLst/>
          </a:prstGeom>
          <a:noFill/>
        </p:spPr>
        <p:txBody>
          <a:bodyPr wrap="none" rtlCol="0">
            <a:spAutoFit/>
          </a:bodyPr>
          <a:lstStyle/>
          <a:p>
            <a:r>
              <a:rPr lang="en-US" sz="1100" dirty="0" smtClean="0"/>
              <a:t>Cream</a:t>
            </a:r>
            <a:endParaRPr lang="en-US" sz="1100" dirty="0"/>
          </a:p>
        </p:txBody>
      </p:sp>
      <p:sp>
        <p:nvSpPr>
          <p:cNvPr id="13" name="TextBox 12"/>
          <p:cNvSpPr txBox="1"/>
          <p:nvPr/>
        </p:nvSpPr>
        <p:spPr>
          <a:xfrm>
            <a:off x="7233983" y="6118909"/>
            <a:ext cx="423514" cy="261610"/>
          </a:xfrm>
          <a:prstGeom prst="rect">
            <a:avLst/>
          </a:prstGeom>
          <a:noFill/>
        </p:spPr>
        <p:txBody>
          <a:bodyPr wrap="none" rtlCol="0">
            <a:spAutoFit/>
          </a:bodyPr>
          <a:lstStyle/>
          <a:p>
            <a:r>
              <a:rPr lang="en-US" sz="1100" dirty="0" smtClean="0"/>
              <a:t>Teal</a:t>
            </a:r>
            <a:endParaRPr lang="en-US" sz="1100" dirty="0"/>
          </a:p>
        </p:txBody>
      </p:sp>
      <p:sp>
        <p:nvSpPr>
          <p:cNvPr id="14" name="TextBox 13"/>
          <p:cNvSpPr txBox="1"/>
          <p:nvPr/>
        </p:nvSpPr>
        <p:spPr>
          <a:xfrm>
            <a:off x="7157907" y="4281553"/>
            <a:ext cx="538930" cy="261610"/>
          </a:xfrm>
          <a:prstGeom prst="rect">
            <a:avLst/>
          </a:prstGeom>
          <a:noFill/>
        </p:spPr>
        <p:txBody>
          <a:bodyPr wrap="none" rtlCol="0">
            <a:spAutoFit/>
          </a:bodyPr>
          <a:lstStyle/>
          <a:p>
            <a:r>
              <a:rPr lang="en-US" sz="1100" dirty="0" smtClean="0"/>
              <a:t>Green</a:t>
            </a:r>
            <a:endParaRPr lang="en-US" sz="1100" dirty="0"/>
          </a:p>
        </p:txBody>
      </p:sp>
    </p:spTree>
    <p:extLst>
      <p:ext uri="{BB962C8B-B14F-4D97-AF65-F5344CB8AC3E}">
        <p14:creationId xmlns:p14="http://schemas.microsoft.com/office/powerpoint/2010/main" val="1955684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024" y="762000"/>
            <a:ext cx="2194561" cy="3297710"/>
          </a:xfrm>
          <a:prstGeom prst="rect">
            <a:avLst/>
          </a:prstGeom>
        </p:spPr>
      </p:pic>
      <p:sp>
        <p:nvSpPr>
          <p:cNvPr id="4" name="Title 1"/>
          <p:cNvSpPr txBox="1">
            <a:spLocks/>
          </p:cNvSpPr>
          <p:nvPr/>
        </p:nvSpPr>
        <p:spPr>
          <a:xfrm>
            <a:off x="-10886"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bg1"/>
                </a:solidFill>
                <a:latin typeface="Arial" pitchFamily="34" charset="0"/>
                <a:cs typeface="Arial" pitchFamily="34" charset="0"/>
              </a:rPr>
              <a:t>Classic-Craft</a:t>
            </a:r>
            <a:r>
              <a:rPr lang="en-US" sz="1080" dirty="0" smtClean="0">
                <a:solidFill>
                  <a:schemeClr val="bg1"/>
                </a:solidFill>
                <a:latin typeface="Arial" pitchFamily="34" charset="0"/>
                <a:cs typeface="Arial" pitchFamily="34" charset="0"/>
              </a:rPr>
              <a:t>®</a:t>
            </a:r>
            <a:r>
              <a:rPr lang="en-US" sz="3600" baseline="-25000" dirty="0" smtClean="0">
                <a:solidFill>
                  <a:schemeClr val="bg1"/>
                </a:solidFill>
                <a:latin typeface="Arial" pitchFamily="34" charset="0"/>
                <a:cs typeface="Arial" pitchFamily="34" charset="0"/>
              </a:rPr>
              <a:t> </a:t>
            </a:r>
            <a:r>
              <a:rPr lang="en-US" sz="3600" dirty="0" err="1" smtClean="0">
                <a:solidFill>
                  <a:schemeClr val="bg1"/>
                </a:solidFill>
                <a:latin typeface="Arial" pitchFamily="34" charset="0"/>
                <a:cs typeface="Arial" pitchFamily="34" charset="0"/>
              </a:rPr>
              <a:t>Clavos</a:t>
            </a:r>
            <a:r>
              <a:rPr lang="en-US" sz="3600" dirty="0" smtClean="0">
                <a:solidFill>
                  <a:schemeClr val="bg1"/>
                </a:solidFill>
                <a:latin typeface="Arial" pitchFamily="34" charset="0"/>
                <a:cs typeface="Arial" pitchFamily="34" charset="0"/>
              </a:rPr>
              <a:t> &amp; Strap Hinges</a:t>
            </a:r>
            <a:endParaRPr lang="en-US" sz="3600" baseline="-25000" dirty="0">
              <a:solidFill>
                <a:schemeClr val="bg1"/>
              </a:solidFill>
              <a:latin typeface="Arial" pitchFamily="34" charset="0"/>
              <a:cs typeface="Arial" pitchFamily="34" charset="0"/>
            </a:endParaRPr>
          </a:p>
        </p:txBody>
      </p:sp>
      <p:grpSp>
        <p:nvGrpSpPr>
          <p:cNvPr id="2" name="Group 1"/>
          <p:cNvGrpSpPr/>
          <p:nvPr/>
        </p:nvGrpSpPr>
        <p:grpSpPr>
          <a:xfrm>
            <a:off x="388419" y="4574071"/>
            <a:ext cx="2525423" cy="392398"/>
            <a:chOff x="3551334" y="4190045"/>
            <a:chExt cx="2525423" cy="392398"/>
          </a:xfrm>
        </p:grpSpPr>
        <p:pic>
          <p:nvPicPr>
            <p:cNvPr id="1026" name="Picture 2" descr="I:\Therma-Tru\Print Resolution\Components\ClavosStrapsHinge\PyramidClavos_CLVSBL150SAB_L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674909">
              <a:off x="3551334" y="4233020"/>
              <a:ext cx="336554" cy="3291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I:\Therma-Tru\Print Resolution\Components\ClavosStrapsHinge\PyramidClavos_CLVSBL125SAB_L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746860">
              <a:off x="4037298" y="4260452"/>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Therma-Tru\Print Resolution\Components\ClavosStrapsHinge\PyramidClavos_CLVSBL100SAB_L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712498">
              <a:off x="4467757" y="4268922"/>
              <a:ext cx="237615" cy="2346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I:\Therma-Tru\Print Resolution\Components\ClavosStrapsHinge\RoundClavos_CLVSBL150RAB_L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3942" y="4190045"/>
              <a:ext cx="383412" cy="3923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Therma-Tru\Print Resolution\Components\ClavosStrapsHinge\RoundClavos_CLVSBL125RAB_L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8618" y="4237982"/>
              <a:ext cx="313658" cy="31925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I:\Therma-Tru\Print Resolution\Components\ClavosStrapsHinge\RoundClavos_CLVSBL100RAB_L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10443" y="4264454"/>
              <a:ext cx="266314" cy="266314"/>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I:\Therma-Tru\Print Resolution\Components\ClavosStrapsHinge\StrapHinge_STRPHSD18_L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4024" y="5128794"/>
            <a:ext cx="3212010" cy="406458"/>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p:cNvSpPr>
            <a:spLocks noGrp="1"/>
          </p:cNvSpPr>
          <p:nvPr>
            <p:ph type="sldNum" sz="quarter" idx="12"/>
          </p:nvPr>
        </p:nvSpPr>
        <p:spPr>
          <a:xfrm>
            <a:off x="6553200" y="6492875"/>
            <a:ext cx="2133600" cy="365125"/>
          </a:xfrm>
        </p:spPr>
        <p:txBody>
          <a:bodyPr/>
          <a:lstStyle/>
          <a:p>
            <a:fld id="{D38E56C4-1D0B-4ED1-A83F-20B764F11907}" type="slidenum">
              <a:rPr lang="en-US" smtClean="0"/>
              <a:t>15</a:t>
            </a:fld>
            <a:endParaRPr lang="en-US" dirty="0"/>
          </a:p>
        </p:txBody>
      </p:sp>
      <p:sp>
        <p:nvSpPr>
          <p:cNvPr id="12" name="TextBox 11"/>
          <p:cNvSpPr txBox="1"/>
          <p:nvPr/>
        </p:nvSpPr>
        <p:spPr>
          <a:xfrm>
            <a:off x="2307699" y="762000"/>
            <a:ext cx="2721501" cy="2039020"/>
          </a:xfrm>
          <a:prstGeom prst="rect">
            <a:avLst/>
          </a:prstGeom>
          <a:noFill/>
        </p:spPr>
        <p:txBody>
          <a:bodyPr wrap="square" rtlCol="0">
            <a:spAutoFit/>
          </a:bodyPr>
          <a:lstStyle/>
          <a:p>
            <a:r>
              <a:rPr lang="en-US" sz="1400" dirty="0">
                <a:solidFill>
                  <a:srgbClr val="EC7A08"/>
                </a:solidFill>
                <a:latin typeface="Arial" pitchFamily="34" charset="0"/>
                <a:cs typeface="Arial" pitchFamily="34" charset="0"/>
              </a:rPr>
              <a:t>Optional Clavos &amp; Strap </a:t>
            </a:r>
            <a:r>
              <a:rPr lang="en-US" sz="1400" dirty="0" smtClean="0">
                <a:solidFill>
                  <a:srgbClr val="EC7A08"/>
                </a:solidFill>
                <a:latin typeface="Arial" pitchFamily="34" charset="0"/>
                <a:cs typeface="Arial" pitchFamily="34" charset="0"/>
              </a:rPr>
              <a:t>Hinges</a:t>
            </a:r>
            <a:endParaRPr lang="en-US" sz="1400" dirty="0">
              <a:solidFill>
                <a:srgbClr val="EC7A08"/>
              </a:solidFill>
              <a:latin typeface="Arial" pitchFamily="34" charset="0"/>
              <a:cs typeface="Arial" pitchFamily="34" charset="0"/>
            </a:endParaRPr>
          </a:p>
          <a:p>
            <a:endParaRPr lang="en-US" sz="1350" dirty="0" smtClean="0">
              <a:latin typeface="Arial" pitchFamily="34" charset="0"/>
              <a:cs typeface="Arial" pitchFamily="34" charset="0"/>
            </a:endParaRPr>
          </a:p>
          <a:p>
            <a:r>
              <a:rPr lang="en-US" sz="1350" dirty="0" smtClean="0">
                <a:latin typeface="Arial" pitchFamily="34" charset="0"/>
                <a:cs typeface="Arial" pitchFamily="34" charset="0"/>
              </a:rPr>
              <a:t>Add </a:t>
            </a:r>
            <a:r>
              <a:rPr lang="en-US" sz="1350" dirty="0">
                <a:latin typeface="Arial" pitchFamily="34" charset="0"/>
                <a:cs typeface="Arial" pitchFamily="34" charset="0"/>
              </a:rPr>
              <a:t>a finishing touch of Rustic flavor with decorative hardware in an authentic, hand-forged wrought iron look with a black finish. Includes pyramid &amp;</a:t>
            </a:r>
            <a:r>
              <a:rPr lang="en-US" sz="1350" dirty="0" smtClean="0">
                <a:latin typeface="Arial" pitchFamily="34" charset="0"/>
                <a:cs typeface="Arial" pitchFamily="34" charset="0"/>
              </a:rPr>
              <a:t> </a:t>
            </a:r>
            <a:r>
              <a:rPr lang="en-US" sz="1350" dirty="0">
                <a:latin typeface="Arial" pitchFamily="34" charset="0"/>
                <a:cs typeface="Arial" pitchFamily="34" charset="0"/>
              </a:rPr>
              <a:t>round clavos, and 18" strap hinges.</a:t>
            </a:r>
          </a:p>
          <a:p>
            <a:endParaRPr lang="en-US" dirty="0"/>
          </a:p>
        </p:txBody>
      </p:sp>
      <p:pic>
        <p:nvPicPr>
          <p:cNvPr id="307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60268" y="841737"/>
            <a:ext cx="1058903" cy="2349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73866" y="841737"/>
            <a:ext cx="1069934" cy="2349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80729" y="838200"/>
            <a:ext cx="1058471" cy="235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60267" y="3584937"/>
            <a:ext cx="1058903" cy="276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73865" y="3513497"/>
            <a:ext cx="1065555" cy="2837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80729" y="3532547"/>
            <a:ext cx="1059615" cy="281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0652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013" y="0"/>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chemeClr val="bg1"/>
                </a:solidFill>
                <a:latin typeface="Arial" pitchFamily="34" charset="0"/>
                <a:cs typeface="Arial" pitchFamily="34" charset="0"/>
              </a:rPr>
              <a:t>Villager</a:t>
            </a:r>
            <a:r>
              <a:rPr lang="en-US" sz="1080" dirty="0" err="1" smtClean="0">
                <a:solidFill>
                  <a:schemeClr val="bg1"/>
                </a:solidFill>
                <a:latin typeface="Arial" pitchFamily="34" charset="0"/>
                <a:cs typeface="Arial" pitchFamily="34" charset="0"/>
              </a:rPr>
              <a:t>TM</a:t>
            </a:r>
            <a:r>
              <a:rPr lang="en-US" sz="3600" baseline="-25000" dirty="0" smtClean="0">
                <a:solidFill>
                  <a:schemeClr val="bg1"/>
                </a:solidFill>
                <a:latin typeface="Arial" pitchFamily="34" charset="0"/>
                <a:cs typeface="Arial" pitchFamily="34" charset="0"/>
              </a:rPr>
              <a:t> </a:t>
            </a:r>
            <a:r>
              <a:rPr lang="en-US" sz="3600" dirty="0">
                <a:solidFill>
                  <a:schemeClr val="bg1"/>
                </a:solidFill>
                <a:latin typeface="Arial" pitchFamily="34" charset="0"/>
                <a:cs typeface="Arial" pitchFamily="34" charset="0"/>
              </a:rPr>
              <a:t>&amp; </a:t>
            </a:r>
            <a:r>
              <a:rPr lang="en-US" sz="3600" dirty="0" err="1">
                <a:solidFill>
                  <a:schemeClr val="bg1"/>
                </a:solidFill>
                <a:latin typeface="Arial" pitchFamily="34" charset="0"/>
                <a:cs typeface="Arial" pitchFamily="34" charset="0"/>
              </a:rPr>
              <a:t>Homeward</a:t>
            </a:r>
            <a:r>
              <a:rPr lang="en-US" sz="1080" dirty="0" err="1">
                <a:solidFill>
                  <a:schemeClr val="bg1"/>
                </a:solidFill>
                <a:latin typeface="Arial" pitchFamily="34" charset="0"/>
                <a:cs typeface="Arial" pitchFamily="34" charset="0"/>
              </a:rPr>
              <a:t>TM</a:t>
            </a:r>
            <a:endParaRPr lang="en-US" sz="1080" baseline="-25000" dirty="0">
              <a:solidFill>
                <a:schemeClr val="bg1"/>
              </a:solidFill>
              <a:latin typeface="Arial" pitchFamily="34" charset="0"/>
              <a:cs typeface="Arial" pitchFamily="34" charset="0"/>
            </a:endParaRPr>
          </a:p>
        </p:txBody>
      </p:sp>
      <p:sp>
        <p:nvSpPr>
          <p:cNvPr id="10" name="TextBox 9"/>
          <p:cNvSpPr txBox="1"/>
          <p:nvPr/>
        </p:nvSpPr>
        <p:spPr>
          <a:xfrm>
            <a:off x="138545" y="938852"/>
            <a:ext cx="3657601" cy="1738938"/>
          </a:xfrm>
          <a:prstGeom prst="rect">
            <a:avLst/>
          </a:prstGeom>
          <a:noFill/>
        </p:spPr>
        <p:txBody>
          <a:bodyPr wrap="square" rtlCol="0">
            <a:spAutoFit/>
          </a:bodyPr>
          <a:lstStyle/>
          <a:p>
            <a:r>
              <a:rPr lang="en-US" b="1" dirty="0" err="1">
                <a:solidFill>
                  <a:srgbClr val="EC7A08"/>
                </a:solidFill>
                <a:latin typeface="Arial" pitchFamily="34" charset="0"/>
                <a:cs typeface="Arial" pitchFamily="34" charset="0"/>
              </a:rPr>
              <a:t>Villager</a:t>
            </a:r>
            <a:r>
              <a:rPr lang="en-US" sz="540" b="1" dirty="0" err="1">
                <a:solidFill>
                  <a:srgbClr val="EC7A08"/>
                </a:solidFill>
                <a:latin typeface="Arial" pitchFamily="34" charset="0"/>
                <a:cs typeface="Arial" pitchFamily="34" charset="0"/>
              </a:rPr>
              <a:t>TM</a:t>
            </a:r>
            <a:endParaRPr lang="en-US" sz="540" b="1" baseline="-25000" dirty="0" smtClean="0">
              <a:solidFill>
                <a:srgbClr val="EC7A08"/>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Villager beautifully interprets the Craftsman chevron design with bronze waterglass, seeded glass, clear bevels, gray artique glass and caming. Artistically authentic in every detail.</a:t>
            </a:r>
            <a:endParaRPr lang="en-US" sz="1600" dirty="0">
              <a:latin typeface="Arial" pitchFamily="34" charset="0"/>
              <a:cs typeface="Arial" pitchFamily="34" charset="0"/>
            </a:endParaRPr>
          </a:p>
        </p:txBody>
      </p:sp>
      <p:pic>
        <p:nvPicPr>
          <p:cNvPr id="11" name="Picture 2" descr="I:\Therma-Tru\Print Resolution\Glass\PrivacyRatings\PrivacyRatings_JPG\PrivacyRating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467" y="2907039"/>
            <a:ext cx="1943802" cy="20116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1467" y="3059439"/>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
        <p:nvSpPr>
          <p:cNvPr id="14" name="TextBox 13"/>
          <p:cNvSpPr txBox="1"/>
          <p:nvPr/>
        </p:nvSpPr>
        <p:spPr>
          <a:xfrm>
            <a:off x="4220519" y="3511152"/>
            <a:ext cx="1905001"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
        <p:nvSpPr>
          <p:cNvPr id="16" name="TextBox 15"/>
          <p:cNvSpPr txBox="1"/>
          <p:nvPr/>
        </p:nvSpPr>
        <p:spPr>
          <a:xfrm>
            <a:off x="6125520" y="3511152"/>
            <a:ext cx="1439672"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sp>
        <p:nvSpPr>
          <p:cNvPr id="3" name="Slide Number Placeholder 2"/>
          <p:cNvSpPr>
            <a:spLocks noGrp="1"/>
          </p:cNvSpPr>
          <p:nvPr>
            <p:ph type="sldNum" sz="quarter" idx="12"/>
          </p:nvPr>
        </p:nvSpPr>
        <p:spPr>
          <a:xfrm>
            <a:off x="6553200" y="6492875"/>
            <a:ext cx="2133600" cy="365125"/>
          </a:xfrm>
        </p:spPr>
        <p:txBody>
          <a:bodyPr/>
          <a:lstStyle/>
          <a:p>
            <a:fld id="{D38E56C4-1D0B-4ED1-A83F-20B764F11907}" type="slidenum">
              <a:rPr lang="en-US" smtClean="0"/>
              <a:t>16</a:t>
            </a:fld>
            <a:endParaRPr lang="en-US" dirty="0"/>
          </a:p>
        </p:txBody>
      </p:sp>
      <p:sp>
        <p:nvSpPr>
          <p:cNvPr id="12" name="TextBox 11"/>
          <p:cNvSpPr txBox="1"/>
          <p:nvPr/>
        </p:nvSpPr>
        <p:spPr>
          <a:xfrm>
            <a:off x="138545" y="3986852"/>
            <a:ext cx="3657600" cy="1985159"/>
          </a:xfrm>
          <a:prstGeom prst="rect">
            <a:avLst/>
          </a:prstGeom>
          <a:noFill/>
        </p:spPr>
        <p:txBody>
          <a:bodyPr wrap="square" rtlCol="0">
            <a:spAutoFit/>
          </a:bodyPr>
          <a:lstStyle/>
          <a:p>
            <a:r>
              <a:rPr lang="en-US" b="1" dirty="0" err="1" smtClean="0">
                <a:solidFill>
                  <a:srgbClr val="EC7A08"/>
                </a:solidFill>
                <a:latin typeface="Arial" pitchFamily="34" charset="0"/>
                <a:cs typeface="Arial" pitchFamily="34" charset="0"/>
              </a:rPr>
              <a:t>Homeward</a:t>
            </a:r>
            <a:r>
              <a:rPr lang="en-US" sz="540" b="1" dirty="0" err="1" smtClean="0">
                <a:solidFill>
                  <a:srgbClr val="EC7A08"/>
                </a:solidFill>
                <a:latin typeface="Arial" pitchFamily="34" charset="0"/>
                <a:cs typeface="Arial" pitchFamily="34" charset="0"/>
              </a:rPr>
              <a:t>TM</a:t>
            </a:r>
            <a:endParaRPr lang="en-US" sz="540" b="1" baseline="-25000" dirty="0" smtClean="0">
              <a:solidFill>
                <a:srgbClr val="EC7A08"/>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The balanced Mission-style pattern of Homeward invites light to cascade through its distinctive clear bevels, seeded glass and gray artique glass. An ideal complement for a Transitional home design.</a:t>
            </a:r>
            <a:endParaRPr lang="en-US" sz="1600" dirty="0">
              <a:latin typeface="Arial" pitchFamily="34" charset="0"/>
              <a:cs typeface="Arial" pitchFamily="34" charset="0"/>
            </a:endParaRPr>
          </a:p>
        </p:txBody>
      </p:sp>
      <p:sp>
        <p:nvSpPr>
          <p:cNvPr id="19" name="TextBox 18"/>
          <p:cNvSpPr txBox="1"/>
          <p:nvPr/>
        </p:nvSpPr>
        <p:spPr>
          <a:xfrm>
            <a:off x="164124" y="6180006"/>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pic>
        <p:nvPicPr>
          <p:cNvPr id="23" name="Picture 2" descr="I:\Therma-Tru\Print Resolution\Glass\PrivacyRatings\PrivacyRatings_JPG\PrivacyRating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207435"/>
            <a:ext cx="1942186" cy="20116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0520" y="844152"/>
            <a:ext cx="1905000" cy="2667000"/>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9263" y="2126702"/>
            <a:ext cx="996152" cy="1394614"/>
          </a:xfrm>
          <a:prstGeom prst="rect">
            <a:avLst/>
          </a:prstGeom>
        </p:spPr>
      </p:pic>
      <p:sp>
        <p:nvSpPr>
          <p:cNvPr id="30" name="TextBox 29"/>
          <p:cNvSpPr txBox="1"/>
          <p:nvPr/>
        </p:nvSpPr>
        <p:spPr>
          <a:xfrm>
            <a:off x="4220519" y="6515832"/>
            <a:ext cx="1905001" cy="246219"/>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
        <p:nvSpPr>
          <p:cNvPr id="31" name="TextBox 30"/>
          <p:cNvSpPr txBox="1"/>
          <p:nvPr/>
        </p:nvSpPr>
        <p:spPr>
          <a:xfrm>
            <a:off x="6150261" y="6515830"/>
            <a:ext cx="1439672"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1406" y="3848833"/>
            <a:ext cx="1905000" cy="2667000"/>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9263" y="5121220"/>
            <a:ext cx="996152" cy="1394612"/>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7326" y="889551"/>
            <a:ext cx="1432329" cy="989278"/>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34178" y="2128284"/>
            <a:ext cx="1438624" cy="993625"/>
          </a:xfrm>
          <a:prstGeom prst="rect">
            <a:avLst/>
          </a:prstGeom>
        </p:spPr>
      </p:pic>
      <p:sp>
        <p:nvSpPr>
          <p:cNvPr id="21" name="TextBox 20"/>
          <p:cNvSpPr txBox="1"/>
          <p:nvPr/>
        </p:nvSpPr>
        <p:spPr>
          <a:xfrm>
            <a:off x="7398190" y="1828800"/>
            <a:ext cx="1504122" cy="246221"/>
          </a:xfrm>
          <a:prstGeom prst="rect">
            <a:avLst/>
          </a:prstGeom>
          <a:noFill/>
        </p:spPr>
        <p:txBody>
          <a:bodyPr wrap="square" rtlCol="0">
            <a:spAutoFit/>
          </a:bodyPr>
          <a:lstStyle>
            <a:defPPr>
              <a:defRPr lang="en-US"/>
            </a:defPPr>
            <a:lvl1pPr algn="ctr">
              <a:defRPr sz="1000">
                <a:latin typeface="Arial" pitchFamily="34" charset="0"/>
                <a:cs typeface="Arial" pitchFamily="34" charset="0"/>
              </a:defRPr>
            </a:lvl1pPr>
          </a:lstStyle>
          <a:p>
            <a:r>
              <a:rPr lang="en-US" dirty="0"/>
              <a:t>Black Nickel</a:t>
            </a:r>
          </a:p>
        </p:txBody>
      </p:sp>
      <p:sp>
        <p:nvSpPr>
          <p:cNvPr id="22" name="TextBox 21"/>
          <p:cNvSpPr txBox="1"/>
          <p:nvPr/>
        </p:nvSpPr>
        <p:spPr>
          <a:xfrm>
            <a:off x="7430939" y="3106579"/>
            <a:ext cx="1438624"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sp>
        <p:nvSpPr>
          <p:cNvPr id="26" name="TextBox 25"/>
          <p:cNvSpPr txBox="1"/>
          <p:nvPr/>
        </p:nvSpPr>
        <p:spPr>
          <a:xfrm>
            <a:off x="7430847" y="6128960"/>
            <a:ext cx="1439672"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30847" y="5141630"/>
            <a:ext cx="1439672" cy="990154"/>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30847" y="3856876"/>
            <a:ext cx="1439672" cy="995234"/>
          </a:xfrm>
          <a:prstGeom prst="rect">
            <a:avLst/>
          </a:prstGeom>
        </p:spPr>
      </p:pic>
      <p:sp>
        <p:nvSpPr>
          <p:cNvPr id="34" name="TextBox 33"/>
          <p:cNvSpPr txBox="1"/>
          <p:nvPr/>
        </p:nvSpPr>
        <p:spPr>
          <a:xfrm>
            <a:off x="7437326" y="4852841"/>
            <a:ext cx="1432238"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
        <p:nvSpPr>
          <p:cNvPr id="35" name="TextBox 34"/>
          <p:cNvSpPr txBox="1"/>
          <p:nvPr/>
        </p:nvSpPr>
        <p:spPr>
          <a:xfrm>
            <a:off x="131467" y="6408603"/>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028856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chemeClr val="bg1"/>
                </a:solidFill>
                <a:latin typeface="Arial" pitchFamily="34" charset="0"/>
                <a:cs typeface="Arial" pitchFamily="34" charset="0"/>
              </a:rPr>
              <a:t>Arcadia</a:t>
            </a:r>
            <a:r>
              <a:rPr lang="en-US" sz="1080" dirty="0" err="1" smtClean="0">
                <a:solidFill>
                  <a:schemeClr val="bg1"/>
                </a:solidFill>
                <a:latin typeface="Arial" pitchFamily="34" charset="0"/>
                <a:cs typeface="Arial" pitchFamily="34" charset="0"/>
              </a:rPr>
              <a:t>TM</a:t>
            </a:r>
            <a:r>
              <a:rPr lang="en-US" sz="3600" baseline="-25000" dirty="0" smtClean="0">
                <a:solidFill>
                  <a:schemeClr val="bg1"/>
                </a:solidFill>
                <a:latin typeface="Arial" pitchFamily="34" charset="0"/>
                <a:cs typeface="Arial" pitchFamily="34" charset="0"/>
              </a:rPr>
              <a:t> </a:t>
            </a:r>
            <a:r>
              <a:rPr lang="en-US" sz="3600" dirty="0" smtClean="0">
                <a:solidFill>
                  <a:schemeClr val="bg1"/>
                </a:solidFill>
                <a:latin typeface="Arial" pitchFamily="34" charset="0"/>
                <a:cs typeface="Arial" pitchFamily="34" charset="0"/>
              </a:rPr>
              <a:t>&amp; </a:t>
            </a:r>
            <a:r>
              <a:rPr lang="en-US" sz="3600" dirty="0">
                <a:solidFill>
                  <a:schemeClr val="bg1"/>
                </a:solidFill>
                <a:latin typeface="Arial" pitchFamily="34" charset="0"/>
                <a:cs typeface="Arial" pitchFamily="34" charset="0"/>
              </a:rPr>
              <a:t>Augustine</a:t>
            </a:r>
            <a:r>
              <a:rPr lang="en-US" sz="1080" dirty="0">
                <a:solidFill>
                  <a:schemeClr val="bg1"/>
                </a:solidFill>
                <a:latin typeface="Arial" pitchFamily="34" charset="0"/>
                <a:cs typeface="Arial" pitchFamily="34" charset="0"/>
              </a:rPr>
              <a:t>®</a:t>
            </a:r>
            <a:r>
              <a:rPr lang="en-US" sz="3600" baseline="-25000" dirty="0">
                <a:solidFill>
                  <a:schemeClr val="bg1"/>
                </a:solidFill>
                <a:latin typeface="Arial" pitchFamily="34" charset="0"/>
                <a:cs typeface="Arial" pitchFamily="34" charset="0"/>
              </a:rPr>
              <a:t> </a:t>
            </a:r>
          </a:p>
        </p:txBody>
      </p:sp>
      <p:sp>
        <p:nvSpPr>
          <p:cNvPr id="12" name="TextBox 11"/>
          <p:cNvSpPr txBox="1"/>
          <p:nvPr/>
        </p:nvSpPr>
        <p:spPr>
          <a:xfrm>
            <a:off x="115364" y="762000"/>
            <a:ext cx="3886200" cy="1738938"/>
          </a:xfrm>
          <a:prstGeom prst="rect">
            <a:avLst/>
          </a:prstGeom>
          <a:noFill/>
        </p:spPr>
        <p:txBody>
          <a:bodyPr wrap="square" rtlCol="0">
            <a:spAutoFit/>
          </a:bodyPr>
          <a:lstStyle/>
          <a:p>
            <a:r>
              <a:rPr lang="en-US" b="1" dirty="0" err="1" smtClean="0">
                <a:solidFill>
                  <a:srgbClr val="EC7A08"/>
                </a:solidFill>
                <a:latin typeface="Arial" pitchFamily="34" charset="0"/>
                <a:cs typeface="Arial" pitchFamily="34" charset="0"/>
              </a:rPr>
              <a:t>Arcadia</a:t>
            </a:r>
            <a:r>
              <a:rPr lang="en-US" sz="540" b="1" dirty="0" err="1" smtClean="0">
                <a:solidFill>
                  <a:srgbClr val="EC7A08"/>
                </a:solidFill>
                <a:latin typeface="Arial" pitchFamily="34" charset="0"/>
                <a:cs typeface="Arial" pitchFamily="34" charset="0"/>
              </a:rPr>
              <a:t>TM</a:t>
            </a:r>
            <a:endParaRPr lang="en-US" sz="540" b="1" dirty="0" smtClean="0">
              <a:solidFill>
                <a:srgbClr val="EC7A08"/>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With its timeless petal design, Arcadia combines gray baroque glass, seeded glass, clear curved bevels and caming for a distinctive display that evokes a simpler time.</a:t>
            </a:r>
            <a:endParaRPr lang="en-US" sz="1600" dirty="0">
              <a:latin typeface="Arial" pitchFamily="34" charset="0"/>
              <a:cs typeface="Arial"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1190" y="762000"/>
            <a:ext cx="1905484" cy="2667000"/>
          </a:xfrm>
          <a:prstGeom prst="rect">
            <a:avLst/>
          </a:prstGeom>
        </p:spPr>
      </p:pic>
      <p:sp>
        <p:nvSpPr>
          <p:cNvPr id="15" name="TextBox 14"/>
          <p:cNvSpPr txBox="1"/>
          <p:nvPr/>
        </p:nvSpPr>
        <p:spPr>
          <a:xfrm>
            <a:off x="7641582" y="3442202"/>
            <a:ext cx="996632"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Brass</a:t>
            </a:r>
            <a:endParaRPr lang="en-US" sz="1000" dirty="0">
              <a:latin typeface="Arial" pitchFamily="34" charset="0"/>
              <a:cs typeface="Arial" pitchFamily="34" charset="0"/>
            </a:endParaRPr>
          </a:p>
        </p:txBody>
      </p:sp>
      <p:sp>
        <p:nvSpPr>
          <p:cNvPr id="17" name="TextBox 16"/>
          <p:cNvSpPr txBox="1"/>
          <p:nvPr/>
        </p:nvSpPr>
        <p:spPr>
          <a:xfrm>
            <a:off x="6473856" y="3442203"/>
            <a:ext cx="1167727"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pic>
        <p:nvPicPr>
          <p:cNvPr id="18" name="Picture 2" descr="I:\Therma-Tru\Print Resolution\Glass\PrivacyRatings\PrivacyRatings_JPG\PrivacyRating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494" y="2743200"/>
            <a:ext cx="1943802" cy="20116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17494" y="2895600"/>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
        <p:nvSpPr>
          <p:cNvPr id="20" name="TextBox 19"/>
          <p:cNvSpPr txBox="1"/>
          <p:nvPr/>
        </p:nvSpPr>
        <p:spPr>
          <a:xfrm>
            <a:off x="4484733" y="3429000"/>
            <a:ext cx="1881939"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1583" y="2029968"/>
            <a:ext cx="996631" cy="139461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0302" y="2025550"/>
            <a:ext cx="998828" cy="1399032"/>
          </a:xfrm>
          <a:prstGeom prst="rect">
            <a:avLst/>
          </a:prstGeom>
        </p:spPr>
      </p:pic>
      <p:sp>
        <p:nvSpPr>
          <p:cNvPr id="14" name="Slide Number Placeholder 13"/>
          <p:cNvSpPr>
            <a:spLocks noGrp="1"/>
          </p:cNvSpPr>
          <p:nvPr>
            <p:ph type="sldNum" sz="quarter" idx="12"/>
          </p:nvPr>
        </p:nvSpPr>
        <p:spPr>
          <a:xfrm>
            <a:off x="6567636" y="6506055"/>
            <a:ext cx="2133600" cy="365125"/>
          </a:xfrm>
        </p:spPr>
        <p:txBody>
          <a:bodyPr/>
          <a:lstStyle/>
          <a:p>
            <a:fld id="{D38E56C4-1D0B-4ED1-A83F-20B764F11907}" type="slidenum">
              <a:rPr lang="en-US" smtClean="0"/>
              <a:t>17</a:t>
            </a:fld>
            <a:endParaRPr lang="en-US" dirty="0"/>
          </a:p>
        </p:txBody>
      </p:sp>
      <p:sp>
        <p:nvSpPr>
          <p:cNvPr id="21" name="TextBox 20"/>
          <p:cNvSpPr txBox="1"/>
          <p:nvPr/>
        </p:nvSpPr>
        <p:spPr>
          <a:xfrm>
            <a:off x="117495" y="3855014"/>
            <a:ext cx="3884070" cy="1738938"/>
          </a:xfrm>
          <a:prstGeom prst="rect">
            <a:avLst/>
          </a:prstGeom>
          <a:noFill/>
        </p:spPr>
        <p:txBody>
          <a:bodyPr wrap="square" rtlCol="0">
            <a:spAutoFit/>
          </a:bodyPr>
          <a:lstStyle/>
          <a:p>
            <a:r>
              <a:rPr lang="en-US" b="1" dirty="0" smtClean="0">
                <a:solidFill>
                  <a:srgbClr val="EC7A08"/>
                </a:solidFill>
                <a:latin typeface="Arial" pitchFamily="34" charset="0"/>
                <a:cs typeface="Arial" pitchFamily="34" charset="0"/>
              </a:rPr>
              <a:t>Augustine</a:t>
            </a:r>
            <a:r>
              <a:rPr lang="en-US" sz="540" b="1" dirty="0" smtClean="0">
                <a:solidFill>
                  <a:srgbClr val="EC7A08"/>
                </a:solidFill>
                <a:latin typeface="Arial" pitchFamily="34" charset="0"/>
                <a:cs typeface="Arial" pitchFamily="34" charset="0"/>
              </a:rPr>
              <a:t>®</a:t>
            </a: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Augustine’s swirl leaf design adds that touch of elegance. Made of round wrought iron and granite glass for the ultimate in privacy, Augustine pays homage to classic English styling.</a:t>
            </a:r>
            <a:endParaRPr lang="en-US" sz="1600" dirty="0">
              <a:latin typeface="Arial" pitchFamily="34" charset="0"/>
              <a:cs typeface="Arial" pitchFamily="34" charset="0"/>
            </a:endParaRPr>
          </a:p>
        </p:txBody>
      </p:sp>
      <p:pic>
        <p:nvPicPr>
          <p:cNvPr id="22" name="Picture 2" descr="I:\Therma-Tru\Print Resolution\Glass\PrivacyRatings\PrivacyRatings_JPG\PrivacyRating1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494" y="5836214"/>
            <a:ext cx="1957043" cy="20116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17494" y="6006741"/>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
        <p:nvSpPr>
          <p:cNvPr id="24" name="TextBox 23"/>
          <p:cNvSpPr txBox="1"/>
          <p:nvPr/>
        </p:nvSpPr>
        <p:spPr>
          <a:xfrm>
            <a:off x="4637138" y="6460351"/>
            <a:ext cx="1577127" cy="246221"/>
          </a:xfrm>
          <a:prstGeom prst="rect">
            <a:avLst/>
          </a:prstGeom>
          <a:noFill/>
        </p:spPr>
        <p:txBody>
          <a:bodyPr wrap="square" rtlCol="0">
            <a:spAutoFit/>
          </a:bodyPr>
          <a:lstStyle/>
          <a:p>
            <a:pPr algn="ctr"/>
            <a:r>
              <a:rPr lang="en-US" sz="1000" dirty="0" smtClean="0">
                <a:latin typeface="Arial" pitchFamily="34" charset="0"/>
                <a:cs typeface="Arial" pitchFamily="34" charset="0"/>
              </a:rPr>
              <a:t>Wrought Iron</a:t>
            </a:r>
            <a:endParaRPr lang="en-US" sz="1000" dirty="0">
              <a:latin typeface="Arial" pitchFamily="34" charset="0"/>
              <a:cs typeface="Arial" pitchFamily="34" charset="0"/>
            </a:endParaRPr>
          </a:p>
        </p:txBody>
      </p:sp>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7138" y="3775135"/>
            <a:ext cx="1577127" cy="2670048"/>
          </a:xfrm>
          <a:prstGeom prst="rect">
            <a:avLst/>
          </a:prstGeom>
        </p:spPr>
      </p:pic>
      <p:sp>
        <p:nvSpPr>
          <p:cNvPr id="26" name="TextBox 25"/>
          <p:cNvSpPr txBox="1"/>
          <p:nvPr/>
        </p:nvSpPr>
        <p:spPr>
          <a:xfrm>
            <a:off x="6343906" y="5879397"/>
            <a:ext cx="2242306" cy="600164"/>
          </a:xfrm>
          <a:prstGeom prst="rect">
            <a:avLst/>
          </a:prstGeom>
          <a:noFill/>
        </p:spPr>
        <p:txBody>
          <a:bodyPr wrap="square" rtlCol="0">
            <a:spAutoFit/>
          </a:bodyPr>
          <a:lstStyle/>
          <a:p>
            <a:r>
              <a:rPr lang="en-US" sz="1100" dirty="0" smtClean="0">
                <a:latin typeface="Arial" pitchFamily="34" charset="0"/>
                <a:cs typeface="Arial" pitchFamily="34" charset="0"/>
              </a:rPr>
              <a:t>Note: Features lite frame with authentic wrought-iron look in black finish.</a:t>
            </a:r>
            <a:endParaRPr lang="en-US" sz="1100" dirty="0">
              <a:latin typeface="Arial" pitchFamily="34" charset="0"/>
              <a:cs typeface="Arial" pitchFamily="34" charset="0"/>
            </a:endParaRPr>
          </a:p>
        </p:txBody>
      </p:sp>
    </p:spTree>
    <p:extLst>
      <p:ext uri="{BB962C8B-B14F-4D97-AF65-F5344CB8AC3E}">
        <p14:creationId xmlns:p14="http://schemas.microsoft.com/office/powerpoint/2010/main" val="3862781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chemeClr val="bg1"/>
                </a:solidFill>
                <a:latin typeface="Arial" pitchFamily="34" charset="0"/>
                <a:cs typeface="Arial" pitchFamily="34" charset="0"/>
              </a:rPr>
              <a:t>Ashurst</a:t>
            </a:r>
            <a:r>
              <a:rPr lang="en-US" sz="1080" dirty="0" err="1" smtClean="0">
                <a:solidFill>
                  <a:schemeClr val="bg1"/>
                </a:solidFill>
                <a:latin typeface="Arial" pitchFamily="34" charset="0"/>
                <a:cs typeface="Arial" pitchFamily="34" charset="0"/>
              </a:rPr>
              <a:t>TM</a:t>
            </a:r>
            <a:r>
              <a:rPr lang="en-US" sz="3600" baseline="-25000" dirty="0" smtClean="0">
                <a:solidFill>
                  <a:schemeClr val="bg1"/>
                </a:solidFill>
                <a:latin typeface="Arial" pitchFamily="34" charset="0"/>
                <a:cs typeface="Arial" pitchFamily="34" charset="0"/>
              </a:rPr>
              <a:t> </a:t>
            </a:r>
            <a:r>
              <a:rPr lang="en-US" sz="3600" dirty="0">
                <a:solidFill>
                  <a:schemeClr val="bg1"/>
                </a:solidFill>
                <a:latin typeface="Arial" pitchFamily="34" charset="0"/>
                <a:cs typeface="Arial" pitchFamily="34" charset="0"/>
              </a:rPr>
              <a:t>&amp; </a:t>
            </a:r>
            <a:r>
              <a:rPr lang="en-US" sz="3600" dirty="0" err="1" smtClean="0">
                <a:solidFill>
                  <a:schemeClr val="bg1"/>
                </a:solidFill>
                <a:latin typeface="Arial" pitchFamily="34" charset="0"/>
                <a:cs typeface="Arial" pitchFamily="34" charset="0"/>
              </a:rPr>
              <a:t>Bella</a:t>
            </a:r>
            <a:r>
              <a:rPr lang="en-US" sz="1080" dirty="0" err="1" smtClean="0">
                <a:solidFill>
                  <a:schemeClr val="bg1"/>
                </a:solidFill>
                <a:latin typeface="Arial" pitchFamily="34" charset="0"/>
                <a:cs typeface="Arial" pitchFamily="34" charset="0"/>
              </a:rPr>
              <a:t>TM</a:t>
            </a:r>
            <a:endParaRPr lang="en-US" sz="1080" baseline="-25000" dirty="0">
              <a:solidFill>
                <a:schemeClr val="bg1"/>
              </a:solidFill>
              <a:latin typeface="Arial" pitchFamily="34" charset="0"/>
              <a:cs typeface="Arial" pitchFamily="34" charset="0"/>
            </a:endParaRPr>
          </a:p>
        </p:txBody>
      </p:sp>
      <p:sp>
        <p:nvSpPr>
          <p:cNvPr id="10" name="TextBox 9"/>
          <p:cNvSpPr txBox="1"/>
          <p:nvPr/>
        </p:nvSpPr>
        <p:spPr>
          <a:xfrm>
            <a:off x="152399" y="914400"/>
            <a:ext cx="3810001" cy="1738938"/>
          </a:xfrm>
          <a:prstGeom prst="rect">
            <a:avLst/>
          </a:prstGeom>
          <a:noFill/>
        </p:spPr>
        <p:txBody>
          <a:bodyPr wrap="square" rtlCol="0">
            <a:spAutoFit/>
          </a:bodyPr>
          <a:lstStyle/>
          <a:p>
            <a:r>
              <a:rPr lang="en-US" b="1" dirty="0" err="1" smtClean="0">
                <a:solidFill>
                  <a:srgbClr val="EC7A08"/>
                </a:solidFill>
                <a:latin typeface="Arial" pitchFamily="34" charset="0"/>
                <a:cs typeface="Arial" pitchFamily="34" charset="0"/>
              </a:rPr>
              <a:t>Ashurst</a:t>
            </a:r>
            <a:r>
              <a:rPr lang="en-US" sz="540" b="1" dirty="0" err="1" smtClean="0">
                <a:solidFill>
                  <a:srgbClr val="EC7A08"/>
                </a:solidFill>
                <a:latin typeface="Arial" pitchFamily="34" charset="0"/>
                <a:cs typeface="Arial" pitchFamily="34" charset="0"/>
              </a:rPr>
              <a:t>TM</a:t>
            </a:r>
            <a:endParaRPr lang="en-US" sz="540" b="1" dirty="0" smtClean="0">
              <a:solidFill>
                <a:srgbClr val="EC7A08"/>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Ashurst recalls the familiar feel of American crafted sophistication. Clear bevels, double waterglass and caming come together to provide modest privacy with a traditional vibe.</a:t>
            </a:r>
            <a:endParaRPr lang="en-US" sz="1600" dirty="0">
              <a:latin typeface="Arial" pitchFamily="34" charset="0"/>
              <a:cs typeface="Arial"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1394" y="716744"/>
            <a:ext cx="1907661" cy="2670048"/>
          </a:xfrm>
          <a:prstGeom prst="rect">
            <a:avLst/>
          </a:prstGeom>
        </p:spPr>
      </p:pic>
      <p:sp>
        <p:nvSpPr>
          <p:cNvPr id="12" name="TextBox 11"/>
          <p:cNvSpPr txBox="1"/>
          <p:nvPr/>
        </p:nvSpPr>
        <p:spPr>
          <a:xfrm>
            <a:off x="4681393" y="3395833"/>
            <a:ext cx="1907662"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
        <p:nvSpPr>
          <p:cNvPr id="14" name="TextBox 13"/>
          <p:cNvSpPr txBox="1"/>
          <p:nvPr/>
        </p:nvSpPr>
        <p:spPr>
          <a:xfrm>
            <a:off x="6635187" y="3395833"/>
            <a:ext cx="1213412"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pic>
        <p:nvPicPr>
          <p:cNvPr id="15" name="Picture 2" descr="I:\Therma-Tru\Print Resolution\Glass\PrivacyRatings\PrivacyRatings_JPG\PrivacyRating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8" y="2929592"/>
            <a:ext cx="1943802" cy="20116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52398" y="3118834"/>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9038" y="1987760"/>
            <a:ext cx="998828" cy="1399032"/>
          </a:xfrm>
          <a:prstGeom prst="rect">
            <a:avLst/>
          </a:prstGeom>
        </p:spPr>
      </p:pic>
      <p:sp>
        <p:nvSpPr>
          <p:cNvPr id="9" name="Slide Number Placeholder 8"/>
          <p:cNvSpPr>
            <a:spLocks noGrp="1"/>
          </p:cNvSpPr>
          <p:nvPr>
            <p:ph type="sldNum" sz="quarter" idx="12"/>
          </p:nvPr>
        </p:nvSpPr>
        <p:spPr>
          <a:xfrm>
            <a:off x="6553200" y="6492875"/>
            <a:ext cx="2133600" cy="365125"/>
          </a:xfrm>
        </p:spPr>
        <p:txBody>
          <a:bodyPr/>
          <a:lstStyle/>
          <a:p>
            <a:fld id="{D38E56C4-1D0B-4ED1-A83F-20B764F11907}" type="slidenum">
              <a:rPr lang="en-US" smtClean="0"/>
              <a:t>18</a:t>
            </a:fld>
            <a:endParaRPr lang="en-US" dirty="0"/>
          </a:p>
        </p:txBody>
      </p:sp>
      <p:sp>
        <p:nvSpPr>
          <p:cNvPr id="18" name="TextBox 17"/>
          <p:cNvSpPr txBox="1"/>
          <p:nvPr/>
        </p:nvSpPr>
        <p:spPr>
          <a:xfrm>
            <a:off x="152398" y="4031364"/>
            <a:ext cx="3657602" cy="1738938"/>
          </a:xfrm>
          <a:prstGeom prst="rect">
            <a:avLst/>
          </a:prstGeom>
          <a:noFill/>
        </p:spPr>
        <p:txBody>
          <a:bodyPr wrap="square" rtlCol="0">
            <a:spAutoFit/>
          </a:bodyPr>
          <a:lstStyle/>
          <a:p>
            <a:r>
              <a:rPr lang="en-US" b="1" dirty="0" err="1" smtClean="0">
                <a:solidFill>
                  <a:srgbClr val="EC7A08"/>
                </a:solidFill>
                <a:latin typeface="Arial" pitchFamily="34" charset="0"/>
                <a:cs typeface="Arial" pitchFamily="34" charset="0"/>
              </a:rPr>
              <a:t>Bella</a:t>
            </a:r>
            <a:r>
              <a:rPr lang="en-US" sz="540" b="1" dirty="0" err="1" smtClean="0">
                <a:solidFill>
                  <a:srgbClr val="EC7A08"/>
                </a:solidFill>
                <a:latin typeface="Arial" pitchFamily="34" charset="0"/>
                <a:cs typeface="Arial" pitchFamily="34" charset="0"/>
              </a:rPr>
              <a:t>TM</a:t>
            </a:r>
            <a:endParaRPr lang="en-US" sz="540" b="1" baseline="-25000" dirty="0" smtClean="0">
              <a:solidFill>
                <a:srgbClr val="EC7A08"/>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As its name suggests, Bella’s design is delicate and appealing, bringing together clear bevels, clear baroque glass, rainglass, seeded glass, bronze waterglass and caming.</a:t>
            </a:r>
            <a:endParaRPr lang="en-US" sz="1600" dirty="0">
              <a:latin typeface="Arial" pitchFamily="34" charset="0"/>
              <a:cs typeface="Arial" pitchFamily="34" charset="0"/>
            </a:endParaRPr>
          </a:p>
        </p:txBody>
      </p:sp>
      <p:pic>
        <p:nvPicPr>
          <p:cNvPr id="19" name="Picture 2" descr="I:\Therma-Tru\Print Resolution\Glass\PrivacyRatings\PrivacyRatings_JPG\PrivacyRating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0914" y="6072330"/>
            <a:ext cx="1943802" cy="2011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2499" y="3722162"/>
            <a:ext cx="1907661" cy="2670048"/>
          </a:xfrm>
          <a:prstGeom prst="rect">
            <a:avLst/>
          </a:prstGeom>
        </p:spPr>
      </p:pic>
      <p:sp>
        <p:nvSpPr>
          <p:cNvPr id="21" name="TextBox 20"/>
          <p:cNvSpPr txBox="1"/>
          <p:nvPr/>
        </p:nvSpPr>
        <p:spPr>
          <a:xfrm>
            <a:off x="180914" y="6238187"/>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
        <p:nvSpPr>
          <p:cNvPr id="22" name="TextBox 21"/>
          <p:cNvSpPr txBox="1"/>
          <p:nvPr/>
        </p:nvSpPr>
        <p:spPr>
          <a:xfrm>
            <a:off x="4612025" y="6392210"/>
            <a:ext cx="2048608" cy="246221"/>
          </a:xfrm>
          <a:prstGeom prst="rect">
            <a:avLst/>
          </a:prstGeom>
          <a:noFill/>
        </p:spPr>
        <p:txBody>
          <a:bodyPr wrap="square" rtlCol="0">
            <a:spAutoFit/>
          </a:bodyPr>
          <a:lstStyle/>
          <a:p>
            <a:r>
              <a:rPr lang="en-US" sz="1000" dirty="0" smtClean="0">
                <a:latin typeface="Arial" pitchFamily="34" charset="0"/>
                <a:cs typeface="Arial" pitchFamily="34" charset="0"/>
              </a:rPr>
              <a:t>Bronze Waterglass / Black Nickel</a:t>
            </a:r>
            <a:endParaRPr lang="en-US" sz="1000" dirty="0">
              <a:latin typeface="Arial" pitchFamily="34" charset="0"/>
              <a:cs typeface="Arial" pitchFamily="34" charset="0"/>
            </a:endParaRPr>
          </a:p>
        </p:txBody>
      </p:sp>
      <p:sp>
        <p:nvSpPr>
          <p:cNvPr id="24" name="TextBox 23"/>
          <p:cNvSpPr txBox="1"/>
          <p:nvPr/>
        </p:nvSpPr>
        <p:spPr>
          <a:xfrm>
            <a:off x="6705112" y="6376686"/>
            <a:ext cx="1450734" cy="400110"/>
          </a:xfrm>
          <a:prstGeom prst="rect">
            <a:avLst/>
          </a:prstGeom>
          <a:noFill/>
        </p:spPr>
        <p:txBody>
          <a:bodyPr wrap="square" rtlCol="0">
            <a:spAutoFit/>
          </a:bodyPr>
          <a:lstStyle/>
          <a:p>
            <a:r>
              <a:rPr lang="en-US" sz="1000" dirty="0" smtClean="0">
                <a:latin typeface="Arial" pitchFamily="34" charset="0"/>
                <a:cs typeface="Arial" pitchFamily="34" charset="0"/>
              </a:rPr>
              <a:t>Bronze Waterglass / Brushed Nickel</a:t>
            </a:r>
            <a:endParaRPr lang="en-US" sz="1000" dirty="0">
              <a:latin typeface="Arial" pitchFamily="34" charset="0"/>
              <a:cs typeface="Arial" pitchFamily="34" charset="0"/>
            </a:endParaRPr>
          </a:p>
        </p:txBody>
      </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42479" y="4963799"/>
            <a:ext cx="998828" cy="1399032"/>
          </a:xfrm>
          <a:prstGeom prst="rect">
            <a:avLst/>
          </a:prstGeom>
        </p:spPr>
      </p:pic>
    </p:spTree>
    <p:extLst>
      <p:ext uri="{BB962C8B-B14F-4D97-AF65-F5344CB8AC3E}">
        <p14:creationId xmlns:p14="http://schemas.microsoft.com/office/powerpoint/2010/main" val="2924299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chemeClr val="bg1"/>
                </a:solidFill>
                <a:latin typeface="Arial" pitchFamily="34" charset="0"/>
                <a:cs typeface="Arial" pitchFamily="34" charset="0"/>
              </a:rPr>
              <a:t>Arborwatch</a:t>
            </a:r>
            <a:r>
              <a:rPr lang="en-US" sz="1080" dirty="0" err="1" smtClean="0">
                <a:solidFill>
                  <a:schemeClr val="bg1"/>
                </a:solidFill>
                <a:latin typeface="Arial" pitchFamily="34" charset="0"/>
                <a:cs typeface="Arial" pitchFamily="34" charset="0"/>
              </a:rPr>
              <a:t>TM</a:t>
            </a:r>
            <a:r>
              <a:rPr lang="en-US" sz="3600" baseline="-25000" dirty="0" smtClean="0">
                <a:solidFill>
                  <a:schemeClr val="bg1"/>
                </a:solidFill>
                <a:latin typeface="Arial" pitchFamily="34" charset="0"/>
                <a:cs typeface="Arial" pitchFamily="34" charset="0"/>
              </a:rPr>
              <a:t> </a:t>
            </a:r>
            <a:r>
              <a:rPr lang="en-US" sz="3600" dirty="0">
                <a:solidFill>
                  <a:schemeClr val="bg1"/>
                </a:solidFill>
                <a:latin typeface="Arial" pitchFamily="34" charset="0"/>
                <a:cs typeface="Arial" pitchFamily="34" charset="0"/>
              </a:rPr>
              <a:t>&amp; </a:t>
            </a:r>
            <a:r>
              <a:rPr lang="en-US" sz="3600" dirty="0" err="1" smtClean="0">
                <a:solidFill>
                  <a:schemeClr val="bg1"/>
                </a:solidFill>
                <a:latin typeface="Arial" pitchFamily="34" charset="0"/>
                <a:cs typeface="Arial" pitchFamily="34" charset="0"/>
              </a:rPr>
              <a:t>Borrassa</a:t>
            </a:r>
            <a:r>
              <a:rPr lang="en-US" sz="1080" dirty="0" err="1" smtClean="0">
                <a:solidFill>
                  <a:schemeClr val="bg1"/>
                </a:solidFill>
                <a:latin typeface="Arial" pitchFamily="34" charset="0"/>
                <a:cs typeface="Arial" pitchFamily="34" charset="0"/>
              </a:rPr>
              <a:t>TM</a:t>
            </a:r>
            <a:endParaRPr lang="en-US" sz="1080" dirty="0">
              <a:solidFill>
                <a:schemeClr val="bg1"/>
              </a:solidFill>
              <a:latin typeface="Arial" pitchFamily="34" charset="0"/>
              <a:cs typeface="Arial" pitchFamily="34" charset="0"/>
            </a:endParaRPr>
          </a:p>
        </p:txBody>
      </p:sp>
      <p:sp>
        <p:nvSpPr>
          <p:cNvPr id="10" name="TextBox 9"/>
          <p:cNvSpPr txBox="1"/>
          <p:nvPr/>
        </p:nvSpPr>
        <p:spPr>
          <a:xfrm>
            <a:off x="152399" y="914400"/>
            <a:ext cx="3733801" cy="2231380"/>
          </a:xfrm>
          <a:prstGeom prst="rect">
            <a:avLst/>
          </a:prstGeom>
          <a:noFill/>
        </p:spPr>
        <p:txBody>
          <a:bodyPr wrap="square" rtlCol="0">
            <a:spAutoFit/>
          </a:bodyPr>
          <a:lstStyle/>
          <a:p>
            <a:r>
              <a:rPr lang="en-US" b="1" dirty="0" err="1" smtClean="0">
                <a:solidFill>
                  <a:srgbClr val="EC7A08"/>
                </a:solidFill>
                <a:latin typeface="Arial" pitchFamily="34" charset="0"/>
                <a:cs typeface="Arial" pitchFamily="34" charset="0"/>
              </a:rPr>
              <a:t>Arborwatch</a:t>
            </a:r>
            <a:r>
              <a:rPr lang="en-US" sz="540" b="1" dirty="0" err="1" smtClean="0">
                <a:solidFill>
                  <a:srgbClr val="EC7A08"/>
                </a:solidFill>
                <a:latin typeface="Arial" pitchFamily="34" charset="0"/>
                <a:cs typeface="Arial" pitchFamily="34" charset="0"/>
              </a:rPr>
              <a:t>TM</a:t>
            </a:r>
            <a:endParaRPr lang="en-US" sz="540" b="1" baseline="-25000" dirty="0" smtClean="0">
              <a:solidFill>
                <a:srgbClr val="EC7A08"/>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An eclectic interpretation of the Arts and Crafts movement, </a:t>
            </a:r>
            <a:r>
              <a:rPr lang="en-US" sz="1600" dirty="0" err="1" smtClean="0">
                <a:latin typeface="Arial" pitchFamily="34" charset="0"/>
                <a:cs typeface="Arial" pitchFamily="34" charset="0"/>
              </a:rPr>
              <a:t>Arborwatch</a:t>
            </a:r>
            <a:r>
              <a:rPr lang="en-US" sz="1600" dirty="0" smtClean="0">
                <a:latin typeface="Arial" pitchFamily="34" charset="0"/>
                <a:cs typeface="Arial" pitchFamily="34" charset="0"/>
              </a:rPr>
              <a:t> combines narrow reed glass, M seedy glass, </a:t>
            </a:r>
            <a:r>
              <a:rPr lang="en-US" sz="1600" dirty="0" err="1" smtClean="0">
                <a:latin typeface="Arial" pitchFamily="34" charset="0"/>
                <a:cs typeface="Arial" pitchFamily="34" charset="0"/>
              </a:rPr>
              <a:t>waterglass</a:t>
            </a:r>
            <a:r>
              <a:rPr lang="en-US" sz="1600" dirty="0" smtClean="0">
                <a:latin typeface="Arial" pitchFamily="34" charset="0"/>
                <a:cs typeface="Arial" pitchFamily="34" charset="0"/>
              </a:rPr>
              <a:t> and </a:t>
            </a:r>
            <a:r>
              <a:rPr lang="en-US" sz="1600" dirty="0" err="1" smtClean="0">
                <a:latin typeface="Arial" pitchFamily="34" charset="0"/>
                <a:cs typeface="Arial" pitchFamily="34" charset="0"/>
              </a:rPr>
              <a:t>caming</a:t>
            </a:r>
            <a:r>
              <a:rPr lang="en-US" sz="1600" dirty="0" smtClean="0">
                <a:latin typeface="Arial" pitchFamily="34" charset="0"/>
                <a:cs typeface="Arial" pitchFamily="34" charset="0"/>
              </a:rPr>
              <a:t> in a symmetrical arrangement accented by pale amber glass, amber </a:t>
            </a:r>
            <a:r>
              <a:rPr lang="en-US" sz="1600" dirty="0" err="1" smtClean="0">
                <a:latin typeface="Arial" pitchFamily="34" charset="0"/>
                <a:cs typeface="Arial" pitchFamily="34" charset="0"/>
              </a:rPr>
              <a:t>artique</a:t>
            </a:r>
            <a:r>
              <a:rPr lang="en-US" sz="1600" dirty="0" smtClean="0">
                <a:latin typeface="Arial" pitchFamily="34" charset="0"/>
                <a:cs typeface="Arial" pitchFamily="34" charset="0"/>
              </a:rPr>
              <a:t> glass and clear bevels.</a:t>
            </a:r>
            <a:endParaRPr lang="en-US" sz="1600" dirty="0">
              <a:latin typeface="Arial" pitchFamily="34" charset="0"/>
              <a:cs typeface="Arial"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1527" y="759700"/>
            <a:ext cx="1907177" cy="2670048"/>
          </a:xfrm>
          <a:prstGeom prst="rect">
            <a:avLst/>
          </a:prstGeom>
        </p:spPr>
      </p:pic>
      <p:sp>
        <p:nvSpPr>
          <p:cNvPr id="12" name="TextBox 11"/>
          <p:cNvSpPr txBox="1"/>
          <p:nvPr/>
        </p:nvSpPr>
        <p:spPr>
          <a:xfrm>
            <a:off x="4530712" y="3429000"/>
            <a:ext cx="1907662"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
        <p:nvSpPr>
          <p:cNvPr id="14" name="TextBox 13"/>
          <p:cNvSpPr txBox="1"/>
          <p:nvPr/>
        </p:nvSpPr>
        <p:spPr>
          <a:xfrm>
            <a:off x="6508847" y="3429748"/>
            <a:ext cx="1213412"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sp>
        <p:nvSpPr>
          <p:cNvPr id="16" name="TextBox 15"/>
          <p:cNvSpPr txBox="1"/>
          <p:nvPr/>
        </p:nvSpPr>
        <p:spPr>
          <a:xfrm>
            <a:off x="160132" y="3583074"/>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3649" y="2031389"/>
            <a:ext cx="998828" cy="1398359"/>
          </a:xfrm>
          <a:prstGeom prst="rect">
            <a:avLst/>
          </a:prstGeom>
        </p:spPr>
      </p:pic>
      <p:sp>
        <p:nvSpPr>
          <p:cNvPr id="9" name="Slide Number Placeholder 8"/>
          <p:cNvSpPr>
            <a:spLocks noGrp="1"/>
          </p:cNvSpPr>
          <p:nvPr>
            <p:ph type="sldNum" sz="quarter" idx="12"/>
          </p:nvPr>
        </p:nvSpPr>
        <p:spPr>
          <a:xfrm>
            <a:off x="6553200" y="6492875"/>
            <a:ext cx="2133600" cy="365125"/>
          </a:xfrm>
        </p:spPr>
        <p:txBody>
          <a:bodyPr/>
          <a:lstStyle/>
          <a:p>
            <a:fld id="{D38E56C4-1D0B-4ED1-A83F-20B764F11907}" type="slidenum">
              <a:rPr lang="en-US" smtClean="0"/>
              <a:t>19</a:t>
            </a:fld>
            <a:endParaRPr lang="en-US" dirty="0"/>
          </a:p>
        </p:txBody>
      </p:sp>
      <p:sp>
        <p:nvSpPr>
          <p:cNvPr id="18" name="TextBox 17"/>
          <p:cNvSpPr txBox="1"/>
          <p:nvPr/>
        </p:nvSpPr>
        <p:spPr>
          <a:xfrm>
            <a:off x="152399" y="4031364"/>
            <a:ext cx="3733801" cy="2185214"/>
          </a:xfrm>
          <a:prstGeom prst="rect">
            <a:avLst/>
          </a:prstGeom>
          <a:noFill/>
        </p:spPr>
        <p:txBody>
          <a:bodyPr wrap="square" rtlCol="0">
            <a:spAutoFit/>
          </a:bodyPr>
          <a:lstStyle/>
          <a:p>
            <a:r>
              <a:rPr lang="en-US" b="1" dirty="0" err="1" smtClean="0">
                <a:solidFill>
                  <a:srgbClr val="EC7A08"/>
                </a:solidFill>
                <a:latin typeface="Arial" pitchFamily="34" charset="0"/>
                <a:cs typeface="Arial" pitchFamily="34" charset="0"/>
              </a:rPr>
              <a:t>Borrassa</a:t>
            </a:r>
            <a:r>
              <a:rPr lang="en-US" sz="540" b="1" dirty="0" err="1" smtClean="0">
                <a:solidFill>
                  <a:srgbClr val="EC7A08"/>
                </a:solidFill>
                <a:latin typeface="Arial" pitchFamily="34" charset="0"/>
                <a:cs typeface="Arial" pitchFamily="34" charset="0"/>
              </a:rPr>
              <a:t>TM</a:t>
            </a:r>
            <a:endParaRPr lang="en-US" sz="540" b="1" baseline="-25000" dirty="0">
              <a:solidFill>
                <a:srgbClr val="EC7A08"/>
              </a:solidFill>
              <a:latin typeface="Arial" pitchFamily="34" charset="0"/>
              <a:cs typeface="Arial" pitchFamily="34" charset="0"/>
            </a:endParaRPr>
          </a:p>
          <a:p>
            <a:endParaRPr lang="en-US" sz="10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A statement of strength and beauty, </a:t>
            </a:r>
            <a:r>
              <a:rPr lang="en-US" sz="1600" dirty="0" err="1" smtClean="0">
                <a:latin typeface="Arial" pitchFamily="34" charset="0"/>
                <a:cs typeface="Arial" pitchFamily="34" charset="0"/>
              </a:rPr>
              <a:t>Borrassa</a:t>
            </a:r>
            <a:r>
              <a:rPr lang="en-US" sz="1600" dirty="0" smtClean="0">
                <a:latin typeface="Arial" pitchFamily="34" charset="0"/>
                <a:cs typeface="Arial" pitchFamily="34" charset="0"/>
              </a:rPr>
              <a:t> combines linear and curved wrought iron with hammered glass for the ultimate in privacy. Wrought iron decorative accents add an authentic Old World feel to this stately design.</a:t>
            </a:r>
            <a:endParaRPr lang="en-US" sz="1600" dirty="0">
              <a:latin typeface="Arial" pitchFamily="34" charset="0"/>
              <a:cs typeface="Arial" pitchFamily="34" charset="0"/>
            </a:endParaRPr>
          </a:p>
          <a:p>
            <a:endParaRPr lang="en-US" b="1" baseline="-25000" dirty="0" smtClean="0">
              <a:solidFill>
                <a:srgbClr val="EC7A08"/>
              </a:solidFill>
              <a:latin typeface="Arial" pitchFamily="34" charset="0"/>
              <a:cs typeface="Arial" pitchFamily="34" charset="0"/>
            </a:endParaRPr>
          </a:p>
        </p:txBody>
      </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80914" y="6228141"/>
            <a:ext cx="1943802" cy="1998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1503" y="3860072"/>
            <a:ext cx="1507224" cy="2532137"/>
          </a:xfrm>
          <a:prstGeom prst="rect">
            <a:avLst/>
          </a:prstGeom>
        </p:spPr>
      </p:pic>
      <p:sp>
        <p:nvSpPr>
          <p:cNvPr id="21" name="TextBox 20"/>
          <p:cNvSpPr txBox="1"/>
          <p:nvPr/>
        </p:nvSpPr>
        <p:spPr>
          <a:xfrm>
            <a:off x="180914" y="6393318"/>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
        <p:nvSpPr>
          <p:cNvPr id="22" name="TextBox 21"/>
          <p:cNvSpPr txBox="1"/>
          <p:nvPr/>
        </p:nvSpPr>
        <p:spPr>
          <a:xfrm>
            <a:off x="4701503" y="6400800"/>
            <a:ext cx="1507224" cy="246221"/>
          </a:xfrm>
          <a:prstGeom prst="rect">
            <a:avLst/>
          </a:prstGeom>
          <a:noFill/>
        </p:spPr>
        <p:txBody>
          <a:bodyPr wrap="square" rtlCol="0">
            <a:spAutoFit/>
          </a:bodyPr>
          <a:lstStyle/>
          <a:p>
            <a:pPr algn="ctr"/>
            <a:r>
              <a:rPr lang="en-US" sz="1000" dirty="0" smtClean="0">
                <a:latin typeface="Arial" pitchFamily="34" charset="0"/>
                <a:cs typeface="Arial" pitchFamily="34" charset="0"/>
              </a:rPr>
              <a:t>Wrought Iron</a:t>
            </a:r>
            <a:endParaRPr lang="en-US" sz="1000" dirty="0">
              <a:latin typeface="Arial" pitchFamily="34" charset="0"/>
              <a:cs typeface="Arial" pitchFamily="34" charset="0"/>
            </a:endParaRPr>
          </a:p>
        </p:txBody>
      </p:sp>
      <p:pic>
        <p:nvPicPr>
          <p:cNvPr id="23" name="Picture 2" descr="I:\Therma-Tru\Print Resolution\Glass\PrivacyRatings\PrivacyRatings_JPG\PrivacyRating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914" y="3386792"/>
            <a:ext cx="1943802" cy="2011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mafps01\imageserver\Therma-Tru\Print Resolution\2015_CLASS\15_Glass\GlassOpacities\GlassOpacities_LR\Opacity_Arborwatch_1Lite_BLN_L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32412" y="779122"/>
            <a:ext cx="1335388" cy="924499"/>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pmafps01\imageserver\Therma-Tru\Print Resolution\2015_CLASS\15_Glass\GlassOpacities\GlassOpacities_LR\Opacity_Arborwatch_1Lite_BRN_L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37866" y="2021396"/>
            <a:ext cx="1329934" cy="92072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737866" y="2944411"/>
            <a:ext cx="1335388"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sp>
        <p:nvSpPr>
          <p:cNvPr id="25" name="TextBox 24"/>
          <p:cNvSpPr txBox="1"/>
          <p:nvPr/>
        </p:nvSpPr>
        <p:spPr>
          <a:xfrm>
            <a:off x="7722259" y="1703621"/>
            <a:ext cx="1345542"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Tree>
    <p:extLst>
      <p:ext uri="{BB962C8B-B14F-4D97-AF65-F5344CB8AC3E}">
        <p14:creationId xmlns:p14="http://schemas.microsoft.com/office/powerpoint/2010/main" val="641582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bg1"/>
                </a:solidFill>
                <a:latin typeface="Arial" pitchFamily="34" charset="0"/>
                <a:cs typeface="Arial" pitchFamily="34" charset="0"/>
              </a:rPr>
              <a:t>Fiberglass </a:t>
            </a:r>
            <a:r>
              <a:rPr lang="en-US" sz="3600" dirty="0">
                <a:solidFill>
                  <a:schemeClr val="bg1"/>
                </a:solidFill>
                <a:latin typeface="Arial" pitchFamily="34" charset="0"/>
                <a:cs typeface="Arial" pitchFamily="34" charset="0"/>
              </a:rPr>
              <a:t>Door Header / Subhead Options</a:t>
            </a:r>
          </a:p>
        </p:txBody>
      </p:sp>
      <p:sp>
        <p:nvSpPr>
          <p:cNvPr id="4" name="Content Placeholder 3"/>
          <p:cNvSpPr>
            <a:spLocks noGrp="1"/>
          </p:cNvSpPr>
          <p:nvPr>
            <p:ph idx="1"/>
          </p:nvPr>
        </p:nvSpPr>
        <p:spPr>
          <a:xfrm>
            <a:off x="228600" y="838200"/>
            <a:ext cx="4114800" cy="5791200"/>
          </a:xfrm>
        </p:spPr>
        <p:txBody>
          <a:bodyPr>
            <a:noAutofit/>
          </a:bodyPr>
          <a:lstStyle/>
          <a:p>
            <a:pPr marL="0" marR="0" indent="0">
              <a:lnSpc>
                <a:spcPct val="115000"/>
              </a:lnSpc>
              <a:spcBef>
                <a:spcPts val="0"/>
              </a:spcBef>
              <a:spcAft>
                <a:spcPts val="0"/>
              </a:spcAft>
              <a:buNone/>
            </a:pPr>
            <a:r>
              <a:rPr lang="en-US" sz="1400" dirty="0">
                <a:latin typeface="Arial"/>
                <a:ea typeface="Calibri"/>
                <a:cs typeface="Times New Roman"/>
              </a:rPr>
              <a:t> </a:t>
            </a:r>
            <a:endParaRPr lang="en-US" sz="1400" dirty="0" smtClean="0">
              <a:ea typeface="Calibri"/>
              <a:cs typeface="Times New Roman"/>
            </a:endParaRPr>
          </a:p>
          <a:p>
            <a:pPr lvl="0">
              <a:lnSpc>
                <a:spcPct val="115000"/>
              </a:lnSpc>
              <a:spcBef>
                <a:spcPts val="0"/>
              </a:spcBef>
              <a:buFont typeface="Wingdings"/>
              <a:buChar char=""/>
            </a:pPr>
            <a:r>
              <a:rPr lang="en-US" sz="1200" dirty="0" smtClean="0">
                <a:latin typeface="Arial"/>
                <a:ea typeface="Calibri"/>
                <a:cs typeface="Times New Roman"/>
              </a:rPr>
              <a:t>Therma-Tru Fiberglass Door Systems.</a:t>
            </a:r>
            <a:endParaRPr lang="en-US" sz="1200" dirty="0" smtClean="0">
              <a:ea typeface="Calibri"/>
              <a:cs typeface="Times New Roman"/>
            </a:endParaRPr>
          </a:p>
          <a:p>
            <a:pPr lvl="0">
              <a:lnSpc>
                <a:spcPct val="115000"/>
              </a:lnSpc>
              <a:spcBef>
                <a:spcPts val="0"/>
              </a:spcBef>
              <a:buFont typeface="Wingdings"/>
              <a:buChar char=""/>
            </a:pPr>
            <a:r>
              <a:rPr lang="en-US" sz="1200" dirty="0" smtClean="0">
                <a:latin typeface="Arial"/>
                <a:ea typeface="Calibri"/>
                <a:cs typeface="Times New Roman"/>
              </a:rPr>
              <a:t>Fiberglass </a:t>
            </a:r>
            <a:r>
              <a:rPr lang="en-US" sz="1200" dirty="0">
                <a:latin typeface="Arial"/>
                <a:ea typeface="Calibri"/>
                <a:cs typeface="Times New Roman"/>
              </a:rPr>
              <a:t>Door Systems From </a:t>
            </a:r>
            <a:r>
              <a:rPr lang="en-US" sz="1200" dirty="0" err="1" smtClean="0">
                <a:latin typeface="Arial"/>
                <a:ea typeface="Calibri"/>
                <a:cs typeface="Times New Roman"/>
              </a:rPr>
              <a:t>Therma-Tru</a:t>
            </a:r>
            <a:r>
              <a:rPr lang="en-US" sz="1200" dirty="0" smtClean="0">
                <a:latin typeface="Arial"/>
                <a:ea typeface="Calibri"/>
                <a:cs typeface="Times New Roman"/>
              </a:rPr>
              <a:t>.</a:t>
            </a:r>
            <a:endParaRPr lang="en-US" sz="1200" dirty="0">
              <a:latin typeface="Arial"/>
              <a:ea typeface="Calibri"/>
              <a:cs typeface="Times New Roman"/>
            </a:endParaRPr>
          </a:p>
          <a:p>
            <a:pPr lvl="0">
              <a:lnSpc>
                <a:spcPct val="115000"/>
              </a:lnSpc>
              <a:spcBef>
                <a:spcPts val="0"/>
              </a:spcBef>
              <a:buFont typeface="Wingdings"/>
              <a:buChar char=""/>
            </a:pPr>
            <a:r>
              <a:rPr lang="en-US" sz="1200" dirty="0">
                <a:latin typeface="Arial"/>
                <a:ea typeface="Calibri"/>
                <a:cs typeface="Times New Roman"/>
              </a:rPr>
              <a:t>Entry &amp; Patio Door Systems Presented By (</a:t>
            </a:r>
            <a:r>
              <a:rPr lang="en-US" sz="1200" i="1" dirty="0">
                <a:solidFill>
                  <a:srgbClr val="FF0000"/>
                </a:solidFill>
                <a:latin typeface="Arial"/>
                <a:ea typeface="Calibri"/>
                <a:cs typeface="Times New Roman"/>
              </a:rPr>
              <a:t>Builder</a:t>
            </a:r>
            <a:r>
              <a:rPr lang="en-US" sz="1200" dirty="0">
                <a:latin typeface="Arial"/>
                <a:ea typeface="Calibri"/>
                <a:cs typeface="Times New Roman"/>
              </a:rPr>
              <a:t>)</a:t>
            </a:r>
            <a:endParaRPr lang="en-US" sz="1200" dirty="0">
              <a:ea typeface="Calibri"/>
              <a:cs typeface="Times New Roman"/>
            </a:endParaRPr>
          </a:p>
          <a:p>
            <a:pPr lvl="0">
              <a:lnSpc>
                <a:spcPct val="115000"/>
              </a:lnSpc>
              <a:spcBef>
                <a:spcPts val="0"/>
              </a:spcBef>
              <a:buFont typeface="Wingdings"/>
              <a:buChar char=""/>
            </a:pPr>
            <a:r>
              <a:rPr lang="en-US" sz="1200" dirty="0">
                <a:latin typeface="Arial"/>
                <a:ea typeface="Calibri"/>
                <a:cs typeface="Times New Roman"/>
              </a:rPr>
              <a:t>Entry &amp; Patio Door Solutions </a:t>
            </a:r>
            <a:r>
              <a:rPr lang="en-US" sz="1200" dirty="0" smtClean="0">
                <a:latin typeface="Arial"/>
                <a:ea typeface="Calibri"/>
                <a:cs typeface="Times New Roman"/>
              </a:rPr>
              <a:t>Presented </a:t>
            </a:r>
            <a:r>
              <a:rPr lang="en-US" sz="1200" dirty="0">
                <a:latin typeface="Arial"/>
                <a:ea typeface="Calibri"/>
                <a:cs typeface="Times New Roman"/>
              </a:rPr>
              <a:t>By </a:t>
            </a:r>
            <a:r>
              <a:rPr lang="en-US" sz="1200" dirty="0" smtClean="0">
                <a:latin typeface="Arial"/>
                <a:ea typeface="Calibri"/>
                <a:cs typeface="Times New Roman"/>
              </a:rPr>
              <a:t>(</a:t>
            </a:r>
            <a:r>
              <a:rPr lang="en-US" sz="1200" i="1" dirty="0" smtClean="0">
                <a:solidFill>
                  <a:srgbClr val="FF0000"/>
                </a:solidFill>
                <a:latin typeface="Arial"/>
                <a:ea typeface="Calibri"/>
                <a:cs typeface="Times New Roman"/>
              </a:rPr>
              <a:t>Builder</a:t>
            </a:r>
            <a:r>
              <a:rPr lang="en-US" sz="1200" dirty="0" smtClean="0">
                <a:latin typeface="Arial"/>
                <a:ea typeface="Calibri"/>
                <a:cs typeface="Times New Roman"/>
              </a:rPr>
              <a:t>)</a:t>
            </a:r>
            <a:endParaRPr lang="en-US" sz="1200" dirty="0" smtClean="0">
              <a:ea typeface="Calibri"/>
              <a:cs typeface="Times New Roman"/>
            </a:endParaRPr>
          </a:p>
          <a:p>
            <a:pPr marL="0" lvl="0" indent="0">
              <a:lnSpc>
                <a:spcPct val="115000"/>
              </a:lnSpc>
              <a:spcBef>
                <a:spcPts val="0"/>
              </a:spcBef>
              <a:buNone/>
            </a:pPr>
            <a:endParaRPr lang="en-US" sz="1200" dirty="0">
              <a:ea typeface="Calibri"/>
              <a:cs typeface="Times New Roman"/>
            </a:endParaRPr>
          </a:p>
          <a:p>
            <a:pPr lvl="0">
              <a:lnSpc>
                <a:spcPct val="115000"/>
              </a:lnSpc>
              <a:spcBef>
                <a:spcPts val="0"/>
              </a:spcBef>
              <a:buFont typeface="Wingdings"/>
              <a:buChar char=""/>
            </a:pPr>
            <a:endParaRPr lang="en-US" sz="1200" dirty="0" smtClean="0">
              <a:latin typeface="Arial"/>
              <a:ea typeface="Calibri"/>
              <a:cs typeface="Times New Roman"/>
            </a:endParaRPr>
          </a:p>
          <a:p>
            <a:pPr lvl="0">
              <a:lnSpc>
                <a:spcPct val="115000"/>
              </a:lnSpc>
              <a:spcBef>
                <a:spcPts val="0"/>
              </a:spcBef>
              <a:buFont typeface="Wingdings"/>
              <a:buChar char=""/>
            </a:pPr>
            <a:endParaRPr lang="en-US" sz="1200" dirty="0" smtClean="0">
              <a:latin typeface="Arial"/>
              <a:ea typeface="Calibri"/>
              <a:cs typeface="Times New Roman"/>
            </a:endParaRPr>
          </a:p>
          <a:p>
            <a:pPr lvl="0">
              <a:lnSpc>
                <a:spcPct val="115000"/>
              </a:lnSpc>
              <a:spcBef>
                <a:spcPts val="0"/>
              </a:spcBef>
              <a:buFont typeface="Wingdings"/>
              <a:buChar char=""/>
            </a:pPr>
            <a:r>
              <a:rPr lang="en-US" sz="1200" dirty="0" smtClean="0">
                <a:latin typeface="Arial"/>
                <a:ea typeface="Calibri"/>
                <a:cs typeface="Times New Roman"/>
              </a:rPr>
              <a:t>Beautiful</a:t>
            </a:r>
            <a:r>
              <a:rPr lang="en-US" sz="1200" dirty="0">
                <a:latin typeface="Arial"/>
                <a:ea typeface="Calibri"/>
                <a:cs typeface="Times New Roman"/>
              </a:rPr>
              <a:t>, inside and out.</a:t>
            </a:r>
            <a:endParaRPr lang="en-US" sz="1200" dirty="0">
              <a:ea typeface="Calibri"/>
              <a:cs typeface="Times New Roman"/>
            </a:endParaRPr>
          </a:p>
          <a:p>
            <a:pPr lvl="0">
              <a:lnSpc>
                <a:spcPct val="115000"/>
              </a:lnSpc>
              <a:spcBef>
                <a:spcPts val="0"/>
              </a:spcBef>
              <a:buFont typeface="Wingdings"/>
              <a:buChar char=""/>
            </a:pPr>
            <a:r>
              <a:rPr lang="en-US" sz="1200" dirty="0">
                <a:latin typeface="Arial"/>
                <a:ea typeface="Calibri"/>
                <a:cs typeface="Times New Roman"/>
              </a:rPr>
              <a:t>The beauty of choice.</a:t>
            </a:r>
            <a:endParaRPr lang="en-US" sz="1200" dirty="0">
              <a:ea typeface="Calibri"/>
              <a:cs typeface="Times New Roman"/>
            </a:endParaRPr>
          </a:p>
          <a:p>
            <a:pPr lvl="0">
              <a:lnSpc>
                <a:spcPct val="115000"/>
              </a:lnSpc>
              <a:spcBef>
                <a:spcPts val="0"/>
              </a:spcBef>
              <a:buFont typeface="Wingdings"/>
              <a:buChar char=""/>
            </a:pPr>
            <a:r>
              <a:rPr lang="en-US" sz="1200" dirty="0">
                <a:latin typeface="Arial"/>
                <a:ea typeface="Calibri"/>
                <a:cs typeface="Times New Roman"/>
              </a:rPr>
              <a:t>Doors come to life with Therma-Tru</a:t>
            </a:r>
            <a:r>
              <a:rPr lang="en-US" sz="600" dirty="0">
                <a:latin typeface="Arial"/>
                <a:ea typeface="Calibri"/>
                <a:cs typeface="Times New Roman"/>
              </a:rPr>
              <a:t>®</a:t>
            </a:r>
            <a:r>
              <a:rPr lang="en-US" sz="1200" dirty="0">
                <a:latin typeface="Arial"/>
                <a:ea typeface="Calibri"/>
                <a:cs typeface="Times New Roman"/>
              </a:rPr>
              <a:t> glass.</a:t>
            </a:r>
            <a:endParaRPr lang="en-US" sz="1200" dirty="0">
              <a:ea typeface="Calibri"/>
              <a:cs typeface="Times New Roman"/>
            </a:endParaRPr>
          </a:p>
          <a:p>
            <a:pPr lvl="0">
              <a:lnSpc>
                <a:spcPct val="115000"/>
              </a:lnSpc>
              <a:spcBef>
                <a:spcPts val="0"/>
              </a:spcBef>
              <a:buFont typeface="Wingdings"/>
              <a:buChar char=""/>
            </a:pPr>
            <a:r>
              <a:rPr lang="en-US" sz="1200" dirty="0" smtClean="0">
                <a:latin typeface="Arial"/>
                <a:ea typeface="Calibri"/>
                <a:cs typeface="Times New Roman"/>
              </a:rPr>
              <a:t>Classic-Craft</a:t>
            </a:r>
            <a:r>
              <a:rPr lang="en-US" sz="600" dirty="0" smtClean="0">
                <a:latin typeface="Arial"/>
                <a:ea typeface="Calibri"/>
                <a:cs typeface="Times New Roman"/>
              </a:rPr>
              <a:t>®</a:t>
            </a:r>
            <a:r>
              <a:rPr lang="en-US" sz="1200" dirty="0" smtClean="0">
                <a:latin typeface="Arial"/>
                <a:ea typeface="Calibri"/>
                <a:cs typeface="Times New Roman"/>
              </a:rPr>
              <a:t> – Extraordinary </a:t>
            </a:r>
            <a:r>
              <a:rPr lang="en-US" sz="1200" dirty="0">
                <a:latin typeface="Arial"/>
                <a:ea typeface="Calibri"/>
                <a:cs typeface="Times New Roman"/>
              </a:rPr>
              <a:t>in every way</a:t>
            </a:r>
            <a:r>
              <a:rPr lang="en-US" sz="1200" dirty="0" smtClean="0">
                <a:latin typeface="Arial"/>
                <a:ea typeface="Calibri"/>
                <a:cs typeface="Times New Roman"/>
              </a:rPr>
              <a:t>.</a:t>
            </a:r>
          </a:p>
          <a:p>
            <a:pPr>
              <a:lnSpc>
                <a:spcPct val="115000"/>
              </a:lnSpc>
              <a:spcBef>
                <a:spcPts val="0"/>
              </a:spcBef>
              <a:buFont typeface="Wingdings"/>
              <a:buChar char=""/>
            </a:pPr>
            <a:r>
              <a:rPr lang="en-US" sz="1200" dirty="0">
                <a:latin typeface="Arial"/>
                <a:ea typeface="Calibri"/>
                <a:cs typeface="Times New Roman"/>
              </a:rPr>
              <a:t>Classic-Craft</a:t>
            </a:r>
            <a:r>
              <a:rPr lang="en-US" sz="600" dirty="0">
                <a:latin typeface="Arial"/>
                <a:ea typeface="Calibri"/>
                <a:cs typeface="Times New Roman"/>
              </a:rPr>
              <a:t>®</a:t>
            </a:r>
            <a:r>
              <a:rPr lang="en-US" sz="1200" dirty="0">
                <a:latin typeface="Arial"/>
                <a:ea typeface="Calibri"/>
                <a:cs typeface="Times New Roman"/>
              </a:rPr>
              <a:t> </a:t>
            </a:r>
            <a:r>
              <a:rPr lang="en-US" sz="1200" dirty="0" smtClean="0">
                <a:latin typeface="Arial"/>
                <a:ea typeface="Calibri"/>
                <a:cs typeface="Times New Roman"/>
              </a:rPr>
              <a:t>Premium Entryways.</a:t>
            </a:r>
          </a:p>
          <a:p>
            <a:pPr>
              <a:lnSpc>
                <a:spcPct val="115000"/>
              </a:lnSpc>
              <a:spcBef>
                <a:spcPts val="0"/>
              </a:spcBef>
              <a:buFont typeface="Wingdings"/>
              <a:buChar char=""/>
            </a:pPr>
            <a:r>
              <a:rPr lang="en-US" sz="1200" dirty="0">
                <a:latin typeface="Arial"/>
                <a:ea typeface="Calibri"/>
                <a:cs typeface="Times New Roman"/>
              </a:rPr>
              <a:t>Classic-Craft</a:t>
            </a:r>
            <a:r>
              <a:rPr lang="en-US" sz="600" dirty="0">
                <a:latin typeface="Arial"/>
                <a:ea typeface="Calibri"/>
                <a:cs typeface="Times New Roman"/>
              </a:rPr>
              <a:t>®</a:t>
            </a:r>
            <a:r>
              <a:rPr lang="en-US" sz="1200" dirty="0">
                <a:latin typeface="Arial"/>
                <a:ea typeface="Calibri"/>
                <a:cs typeface="Times New Roman"/>
              </a:rPr>
              <a:t> </a:t>
            </a:r>
            <a:r>
              <a:rPr lang="en-US" sz="1200" dirty="0" smtClean="0">
                <a:latin typeface="Arial"/>
                <a:ea typeface="Calibri"/>
                <a:cs typeface="Times New Roman"/>
              </a:rPr>
              <a:t>Canvas Collection</a:t>
            </a:r>
            <a:r>
              <a:rPr lang="en-US" sz="600" dirty="0" smtClean="0">
                <a:latin typeface="Arial" pitchFamily="34" charset="0"/>
                <a:cs typeface="Arial" pitchFamily="34" charset="0"/>
              </a:rPr>
              <a:t>TM</a:t>
            </a:r>
            <a:r>
              <a:rPr lang="en-US" sz="1200" dirty="0" smtClean="0">
                <a:latin typeface="Arial"/>
                <a:ea typeface="Calibri"/>
                <a:cs typeface="Times New Roman"/>
              </a:rPr>
              <a:t>. The premium smooth, paintable choice.</a:t>
            </a:r>
            <a:endParaRPr lang="en-US" sz="1200" dirty="0">
              <a:latin typeface="Arial"/>
              <a:ea typeface="Calibri"/>
              <a:cs typeface="Times New Roman"/>
            </a:endParaRPr>
          </a:p>
          <a:p>
            <a:pPr lvl="0">
              <a:lnSpc>
                <a:spcPct val="115000"/>
              </a:lnSpc>
              <a:spcBef>
                <a:spcPts val="0"/>
              </a:spcBef>
              <a:buFont typeface="Wingdings"/>
              <a:buChar char=""/>
            </a:pPr>
            <a:r>
              <a:rPr lang="en-US" sz="1200" dirty="0" smtClean="0">
                <a:latin typeface="Arial"/>
                <a:ea typeface="Calibri"/>
                <a:cs typeface="Times New Roman"/>
              </a:rPr>
              <a:t>Simply </a:t>
            </a:r>
            <a:r>
              <a:rPr lang="en-US" sz="1200" dirty="0">
                <a:latin typeface="Arial"/>
                <a:ea typeface="Calibri"/>
                <a:cs typeface="Times New Roman"/>
              </a:rPr>
              <a:t>beautiful products.</a:t>
            </a:r>
            <a:endParaRPr lang="en-US" sz="1200" dirty="0">
              <a:ea typeface="Calibri"/>
              <a:cs typeface="Times New Roman"/>
            </a:endParaRPr>
          </a:p>
          <a:p>
            <a:pPr lvl="0">
              <a:lnSpc>
                <a:spcPct val="115000"/>
              </a:lnSpc>
              <a:spcBef>
                <a:spcPts val="0"/>
              </a:spcBef>
              <a:buFont typeface="Wingdings"/>
              <a:buChar char=""/>
            </a:pPr>
            <a:r>
              <a:rPr lang="en-US" sz="1200" dirty="0">
                <a:latin typeface="Arial"/>
                <a:ea typeface="Calibri"/>
                <a:cs typeface="Times New Roman"/>
              </a:rPr>
              <a:t>The beauty of fiberglass.</a:t>
            </a:r>
            <a:endParaRPr lang="en-US" sz="1200" dirty="0">
              <a:ea typeface="Calibri"/>
              <a:cs typeface="Times New Roman"/>
            </a:endParaRPr>
          </a:p>
          <a:p>
            <a:pPr lvl="0">
              <a:lnSpc>
                <a:spcPct val="115000"/>
              </a:lnSpc>
              <a:spcBef>
                <a:spcPts val="0"/>
              </a:spcBef>
              <a:buFont typeface="Wingdings"/>
              <a:buChar char=""/>
            </a:pPr>
            <a:r>
              <a:rPr lang="en-US" sz="1200" dirty="0">
                <a:latin typeface="Arial"/>
                <a:ea typeface="Calibri"/>
                <a:cs typeface="Times New Roman"/>
              </a:rPr>
              <a:t>The easy, reliable choice.</a:t>
            </a:r>
            <a:endParaRPr lang="en-US" sz="1200" dirty="0">
              <a:ea typeface="Calibri"/>
              <a:cs typeface="Times New Roman"/>
            </a:endParaRPr>
          </a:p>
          <a:p>
            <a:pPr lvl="0">
              <a:lnSpc>
                <a:spcPct val="115000"/>
              </a:lnSpc>
              <a:spcBef>
                <a:spcPts val="0"/>
              </a:spcBef>
              <a:buFont typeface="Wingdings"/>
              <a:buChar char=""/>
            </a:pPr>
            <a:r>
              <a:rPr lang="en-US" sz="1200" dirty="0">
                <a:latin typeface="Arial"/>
                <a:ea typeface="Calibri"/>
                <a:cs typeface="Times New Roman"/>
              </a:rPr>
              <a:t>Beautifully dependable</a:t>
            </a:r>
            <a:r>
              <a:rPr lang="en-US" sz="1200" dirty="0" smtClean="0">
                <a:latin typeface="Arial"/>
                <a:ea typeface="Calibri"/>
                <a:cs typeface="Times New Roman"/>
              </a:rPr>
              <a:t>.</a:t>
            </a:r>
          </a:p>
          <a:p>
            <a:pPr lvl="0">
              <a:lnSpc>
                <a:spcPct val="115000"/>
              </a:lnSpc>
              <a:spcBef>
                <a:spcPts val="0"/>
              </a:spcBef>
              <a:buFont typeface="Wingdings"/>
              <a:buChar char=""/>
            </a:pPr>
            <a:r>
              <a:rPr lang="en-US" sz="1200" dirty="0" smtClean="0">
                <a:latin typeface="Arial"/>
                <a:ea typeface="Calibri"/>
                <a:cs typeface="Times New Roman"/>
              </a:rPr>
              <a:t>Therma-Tru</a:t>
            </a:r>
            <a:r>
              <a:rPr lang="en-US" sz="1200" dirty="0">
                <a:latin typeface="Arial"/>
                <a:ea typeface="Calibri"/>
                <a:cs typeface="Times New Roman"/>
              </a:rPr>
              <a:t>. </a:t>
            </a:r>
            <a:r>
              <a:rPr lang="en-US" sz="1200" dirty="0" smtClean="0">
                <a:latin typeface="Arial"/>
                <a:ea typeface="Calibri"/>
                <a:cs typeface="Times New Roman"/>
              </a:rPr>
              <a:t>You’re </a:t>
            </a:r>
            <a:r>
              <a:rPr lang="en-US" sz="1200" dirty="0">
                <a:latin typeface="Arial"/>
                <a:ea typeface="Calibri"/>
                <a:cs typeface="Times New Roman"/>
              </a:rPr>
              <a:t>in </a:t>
            </a:r>
            <a:r>
              <a:rPr lang="en-US" sz="1200" dirty="0" smtClean="0">
                <a:latin typeface="Arial"/>
                <a:ea typeface="Calibri"/>
                <a:cs typeface="Times New Roman"/>
              </a:rPr>
              <a:t>expert </a:t>
            </a:r>
            <a:r>
              <a:rPr lang="en-US" sz="1200" dirty="0">
                <a:latin typeface="Arial"/>
                <a:ea typeface="Calibri"/>
                <a:cs typeface="Times New Roman"/>
              </a:rPr>
              <a:t>h</a:t>
            </a:r>
            <a:r>
              <a:rPr lang="en-US" sz="1200" dirty="0" smtClean="0">
                <a:latin typeface="Arial"/>
                <a:ea typeface="Calibri"/>
                <a:cs typeface="Times New Roman"/>
              </a:rPr>
              <a:t>ands</a:t>
            </a:r>
            <a:r>
              <a:rPr lang="en-US" sz="1200" dirty="0">
                <a:latin typeface="Arial"/>
                <a:ea typeface="Calibri"/>
                <a:cs typeface="Times New Roman"/>
              </a:rPr>
              <a:t>.</a:t>
            </a:r>
            <a:endParaRPr lang="en-US" sz="1200" dirty="0">
              <a:ea typeface="Calibri"/>
              <a:cs typeface="Times New Roman"/>
            </a:endParaRPr>
          </a:p>
          <a:p>
            <a:pPr lvl="0">
              <a:lnSpc>
                <a:spcPct val="115000"/>
              </a:lnSpc>
              <a:spcBef>
                <a:spcPts val="0"/>
              </a:spcBef>
              <a:buFont typeface="Wingdings"/>
              <a:buChar char=""/>
            </a:pPr>
            <a:r>
              <a:rPr lang="en-US" sz="1200" dirty="0">
                <a:latin typeface="Arial"/>
                <a:ea typeface="Calibri"/>
                <a:cs typeface="Times New Roman"/>
              </a:rPr>
              <a:t>Backed by our lifetime limited warranty.</a:t>
            </a:r>
            <a:endParaRPr lang="en-US" sz="1200" dirty="0">
              <a:ea typeface="Calibri"/>
              <a:cs typeface="Times New Roman"/>
            </a:endParaRPr>
          </a:p>
          <a:p>
            <a:pPr lvl="0">
              <a:lnSpc>
                <a:spcPct val="115000"/>
              </a:lnSpc>
              <a:spcBef>
                <a:spcPts val="0"/>
              </a:spcBef>
              <a:buFont typeface="Wingdings"/>
              <a:buChar char=""/>
            </a:pPr>
            <a:r>
              <a:rPr lang="en-US" sz="1200" dirty="0">
                <a:latin typeface="Arial"/>
                <a:ea typeface="Calibri"/>
                <a:cs typeface="Times New Roman"/>
              </a:rPr>
              <a:t>Uncompromising quality, inside and out.</a:t>
            </a:r>
            <a:endParaRPr lang="en-US" sz="1200" dirty="0">
              <a:ea typeface="Calibri"/>
              <a:cs typeface="Times New Roman"/>
            </a:endParaRPr>
          </a:p>
          <a:p>
            <a:pPr lvl="0">
              <a:lnSpc>
                <a:spcPct val="115000"/>
              </a:lnSpc>
              <a:spcBef>
                <a:spcPts val="0"/>
              </a:spcBef>
              <a:buFont typeface="Wingdings"/>
              <a:buChar char=""/>
            </a:pPr>
            <a:r>
              <a:rPr lang="en-US" sz="1200" dirty="0">
                <a:latin typeface="Arial"/>
                <a:ea typeface="Calibri"/>
                <a:cs typeface="Times New Roman"/>
              </a:rPr>
              <a:t>Engineered to work together.</a:t>
            </a:r>
            <a:endParaRPr lang="en-US" sz="1200" dirty="0">
              <a:ea typeface="Calibri"/>
              <a:cs typeface="Times New Roman"/>
            </a:endParaRPr>
          </a:p>
          <a:p>
            <a:pPr lvl="0">
              <a:lnSpc>
                <a:spcPct val="115000"/>
              </a:lnSpc>
              <a:spcBef>
                <a:spcPts val="0"/>
              </a:spcBef>
              <a:buFont typeface="Wingdings"/>
              <a:buChar char=""/>
            </a:pPr>
            <a:r>
              <a:rPr lang="en-US" sz="1200" dirty="0">
                <a:latin typeface="Arial"/>
                <a:ea typeface="Calibri"/>
                <a:cs typeface="Times New Roman"/>
              </a:rPr>
              <a:t>Options to fit every entrance.</a:t>
            </a:r>
            <a:endParaRPr lang="en-US" sz="1200" dirty="0">
              <a:ea typeface="Calibri"/>
              <a:cs typeface="Times New Roman"/>
            </a:endParaRPr>
          </a:p>
          <a:p>
            <a:pPr lvl="0">
              <a:lnSpc>
                <a:spcPct val="115000"/>
              </a:lnSpc>
              <a:spcBef>
                <a:spcPts val="0"/>
              </a:spcBef>
              <a:buFont typeface="Wingdings"/>
              <a:buChar char=""/>
            </a:pPr>
            <a:r>
              <a:rPr lang="en-US" sz="1200" dirty="0">
                <a:latin typeface="Arial"/>
                <a:ea typeface="Calibri"/>
                <a:cs typeface="Times New Roman"/>
              </a:rPr>
              <a:t>Durability and reliability through the years.</a:t>
            </a:r>
            <a:endParaRPr lang="en-US" sz="1200" dirty="0">
              <a:ea typeface="Calibri"/>
              <a:cs typeface="Times New Roman"/>
            </a:endParaRPr>
          </a:p>
          <a:p>
            <a:pPr lvl="0">
              <a:lnSpc>
                <a:spcPct val="115000"/>
              </a:lnSpc>
              <a:spcBef>
                <a:spcPts val="0"/>
              </a:spcBef>
              <a:buFont typeface="Wingdings"/>
              <a:buChar char=""/>
            </a:pPr>
            <a:r>
              <a:rPr lang="en-US" sz="1200" dirty="0">
                <a:latin typeface="Arial"/>
                <a:ea typeface="Calibri"/>
                <a:cs typeface="Times New Roman"/>
              </a:rPr>
              <a:t>Beauty, durability and energy efficiency.</a:t>
            </a:r>
            <a:endParaRPr lang="en-US" sz="1200" dirty="0">
              <a:ea typeface="Calibri"/>
              <a:cs typeface="Times New Roman"/>
            </a:endParaRPr>
          </a:p>
          <a:p>
            <a:pPr marL="0" indent="0">
              <a:buNone/>
            </a:pPr>
            <a:endParaRPr lang="en-US" sz="1400" dirty="0"/>
          </a:p>
        </p:txBody>
      </p:sp>
      <p:sp>
        <p:nvSpPr>
          <p:cNvPr id="3" name="Slide Number Placeholder 2"/>
          <p:cNvSpPr>
            <a:spLocks noGrp="1"/>
          </p:cNvSpPr>
          <p:nvPr>
            <p:ph type="sldNum" sz="quarter" idx="12"/>
          </p:nvPr>
        </p:nvSpPr>
        <p:spPr>
          <a:xfrm>
            <a:off x="6553200" y="6492875"/>
            <a:ext cx="2133600" cy="365125"/>
          </a:xfrm>
        </p:spPr>
        <p:txBody>
          <a:bodyPr/>
          <a:lstStyle/>
          <a:p>
            <a:fld id="{D38E56C4-1D0B-4ED1-A83F-20B764F11907}" type="slidenum">
              <a:rPr lang="en-US" smtClean="0"/>
              <a:t>2</a:t>
            </a:fld>
            <a:endParaRPr lang="en-US" dirty="0"/>
          </a:p>
        </p:txBody>
      </p:sp>
      <p:sp>
        <p:nvSpPr>
          <p:cNvPr id="6" name="Content Placeholder 3"/>
          <p:cNvSpPr txBox="1">
            <a:spLocks/>
          </p:cNvSpPr>
          <p:nvPr/>
        </p:nvSpPr>
        <p:spPr>
          <a:xfrm>
            <a:off x="4737226" y="2553077"/>
            <a:ext cx="4025774" cy="4038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Font typeface="Wingdings"/>
              <a:buChar char=""/>
              <a:tabLst>
                <a:tab pos="457200" algn="l"/>
              </a:tabLst>
            </a:pPr>
            <a:r>
              <a:rPr lang="en-US" sz="1200" dirty="0" smtClean="0">
                <a:latin typeface="Arial" pitchFamily="34" charset="0"/>
                <a:cs typeface="Arial" pitchFamily="34" charset="0"/>
              </a:rPr>
              <a:t>Welcome Home</a:t>
            </a:r>
          </a:p>
          <a:p>
            <a:pPr>
              <a:spcBef>
                <a:spcPts val="0"/>
              </a:spcBef>
              <a:buFont typeface="Wingdings"/>
              <a:buChar char=""/>
              <a:tabLst>
                <a:tab pos="457200" algn="l"/>
              </a:tabLst>
            </a:pPr>
            <a:r>
              <a:rPr lang="en-US" sz="1200" dirty="0" smtClean="0">
                <a:latin typeface="Arial"/>
                <a:ea typeface="Calibri"/>
                <a:cs typeface="Times New Roman"/>
              </a:rPr>
              <a:t>Home </a:t>
            </a:r>
            <a:r>
              <a:rPr lang="en-US" sz="1200" dirty="0">
                <a:latin typeface="Arial"/>
                <a:ea typeface="Calibri"/>
                <a:cs typeface="Times New Roman"/>
              </a:rPr>
              <a:t>begins at the door.</a:t>
            </a:r>
            <a:endParaRPr lang="en-US" sz="1200" dirty="0">
              <a:ea typeface="Calibri"/>
              <a:cs typeface="Times New Roman"/>
            </a:endParaRPr>
          </a:p>
          <a:p>
            <a:pPr>
              <a:spcBef>
                <a:spcPts val="0"/>
              </a:spcBef>
              <a:buFont typeface="Wingdings"/>
              <a:buChar char=""/>
              <a:tabLst>
                <a:tab pos="457200" algn="l"/>
              </a:tabLst>
            </a:pPr>
            <a:r>
              <a:rPr lang="en-US" sz="1200" dirty="0" smtClean="0">
                <a:latin typeface="Arial" pitchFamily="34" charset="0"/>
                <a:cs typeface="Arial" pitchFamily="34" charset="0"/>
              </a:rPr>
              <a:t>Dress up the door.</a:t>
            </a:r>
          </a:p>
          <a:p>
            <a:pPr>
              <a:spcBef>
                <a:spcPts val="0"/>
              </a:spcBef>
              <a:buFont typeface="Wingdings"/>
              <a:buChar char=""/>
              <a:tabLst>
                <a:tab pos="457200" algn="l"/>
              </a:tabLst>
            </a:pPr>
            <a:r>
              <a:rPr lang="en-US" sz="1200" dirty="0" smtClean="0">
                <a:latin typeface="Arial" pitchFamily="34" charset="0"/>
                <a:cs typeface="Arial" pitchFamily="34" charset="0"/>
              </a:rPr>
              <a:t>A </a:t>
            </a:r>
            <a:r>
              <a:rPr lang="en-US" sz="1200" dirty="0">
                <a:latin typeface="Arial" pitchFamily="34" charset="0"/>
                <a:cs typeface="Arial" pitchFamily="34" charset="0"/>
              </a:rPr>
              <a:t>bold entrance turns heads</a:t>
            </a:r>
            <a:r>
              <a:rPr lang="en-US" sz="1200" dirty="0" smtClean="0">
                <a:latin typeface="Arial" pitchFamily="34" charset="0"/>
                <a:cs typeface="Arial" pitchFamily="34" charset="0"/>
              </a:rPr>
              <a:t>.</a:t>
            </a:r>
          </a:p>
          <a:p>
            <a:pPr>
              <a:spcBef>
                <a:spcPts val="0"/>
              </a:spcBef>
              <a:buFont typeface="Wingdings"/>
              <a:buChar char=""/>
              <a:tabLst>
                <a:tab pos="457200" algn="l"/>
              </a:tabLst>
            </a:pPr>
            <a:r>
              <a:rPr lang="en-US" sz="1200" dirty="0">
                <a:latin typeface="Arial"/>
                <a:ea typeface="Calibri"/>
                <a:cs typeface="Times New Roman"/>
              </a:rPr>
              <a:t>Always make a great entrance</a:t>
            </a:r>
            <a:endParaRPr lang="en-US" sz="1200" dirty="0">
              <a:latin typeface="Arial" pitchFamily="34" charset="0"/>
              <a:cs typeface="Arial" pitchFamily="34" charset="0"/>
            </a:endParaRPr>
          </a:p>
          <a:p>
            <a:pPr lvl="0">
              <a:spcBef>
                <a:spcPts val="0"/>
              </a:spcBef>
              <a:buFont typeface="Wingdings"/>
              <a:buChar char=""/>
              <a:tabLst>
                <a:tab pos="457200" algn="l"/>
              </a:tabLst>
            </a:pPr>
            <a:endParaRPr lang="en-US" sz="1200" dirty="0" smtClean="0">
              <a:latin typeface="Arial"/>
              <a:ea typeface="Calibri"/>
              <a:cs typeface="Times New Roman"/>
            </a:endParaRPr>
          </a:p>
          <a:p>
            <a:pPr lvl="0">
              <a:spcBef>
                <a:spcPts val="0"/>
              </a:spcBef>
              <a:buFont typeface="Wingdings"/>
              <a:buChar char=""/>
              <a:tabLst>
                <a:tab pos="457200" algn="l"/>
              </a:tabLst>
            </a:pPr>
            <a:endParaRPr lang="en-US" sz="1200" dirty="0">
              <a:latin typeface="Arial"/>
              <a:ea typeface="Calibri"/>
              <a:cs typeface="Times New Roman"/>
            </a:endParaRPr>
          </a:p>
          <a:p>
            <a:pPr lvl="0">
              <a:spcBef>
                <a:spcPts val="0"/>
              </a:spcBef>
              <a:buFont typeface="Wingdings"/>
              <a:buChar char=""/>
              <a:tabLst>
                <a:tab pos="457200" algn="l"/>
              </a:tabLst>
            </a:pPr>
            <a:endParaRPr lang="en-US" sz="1200" dirty="0" smtClean="0">
              <a:latin typeface="Arial"/>
              <a:ea typeface="Calibri"/>
              <a:cs typeface="Times New Roman"/>
            </a:endParaRPr>
          </a:p>
          <a:p>
            <a:pPr lvl="0">
              <a:spcBef>
                <a:spcPts val="0"/>
              </a:spcBef>
              <a:buFont typeface="Wingdings"/>
              <a:buChar char=""/>
              <a:tabLst>
                <a:tab pos="457200" algn="l"/>
              </a:tabLst>
            </a:pPr>
            <a:r>
              <a:rPr lang="en-US" sz="1200" dirty="0" smtClean="0">
                <a:latin typeface="Arial"/>
                <a:ea typeface="Calibri"/>
                <a:cs typeface="Times New Roman"/>
              </a:rPr>
              <a:t>Build </a:t>
            </a:r>
            <a:r>
              <a:rPr lang="en-US" sz="1200" dirty="0">
                <a:latin typeface="Arial"/>
                <a:ea typeface="Calibri"/>
                <a:cs typeface="Times New Roman"/>
              </a:rPr>
              <a:t>your dream home for today – and the future. </a:t>
            </a:r>
            <a:r>
              <a:rPr lang="en-US" sz="1200" dirty="0" smtClean="0">
                <a:latin typeface="Arial"/>
                <a:ea typeface="Calibri"/>
                <a:cs typeface="Times New Roman"/>
              </a:rPr>
              <a:t> A </a:t>
            </a:r>
            <a:r>
              <a:rPr lang="en-US" sz="1200" dirty="0">
                <a:latin typeface="Arial"/>
                <a:ea typeface="Calibri"/>
                <a:cs typeface="Times New Roman"/>
              </a:rPr>
              <a:t>beautiful front door can increase curb appeal and make a big difference when it comes time to sell.</a:t>
            </a:r>
          </a:p>
          <a:p>
            <a:pPr>
              <a:spcBef>
                <a:spcPts val="0"/>
              </a:spcBef>
              <a:buFont typeface="Wingdings"/>
              <a:buChar char=""/>
              <a:tabLst>
                <a:tab pos="457200" algn="l"/>
              </a:tabLst>
            </a:pPr>
            <a:endParaRPr lang="en-US" sz="1200" dirty="0" smtClean="0">
              <a:latin typeface="Arial"/>
              <a:ea typeface="Calibri"/>
              <a:cs typeface="Times New Roman"/>
            </a:endParaRPr>
          </a:p>
          <a:p>
            <a:pPr>
              <a:spcBef>
                <a:spcPts val="0"/>
              </a:spcBef>
              <a:buFont typeface="Wingdings"/>
              <a:buChar char=""/>
              <a:tabLst>
                <a:tab pos="457200" algn="l"/>
              </a:tabLst>
            </a:pPr>
            <a:r>
              <a:rPr lang="en-US" sz="1200" dirty="0" smtClean="0">
                <a:latin typeface="Arial"/>
                <a:ea typeface="Calibri"/>
                <a:cs typeface="Times New Roman"/>
              </a:rPr>
              <a:t>Your new home. Your investment.                  Choose a beautiful and durable front door for lasting curb appeal.</a:t>
            </a:r>
          </a:p>
          <a:p>
            <a:pPr>
              <a:spcBef>
                <a:spcPts val="0"/>
              </a:spcBef>
              <a:buFont typeface="Wingdings"/>
              <a:buChar char=""/>
              <a:tabLst>
                <a:tab pos="457200" algn="l"/>
              </a:tabLst>
            </a:pPr>
            <a:endParaRPr lang="en-US" sz="1600" dirty="0">
              <a:ea typeface="Calibri"/>
              <a:cs typeface="Times New Roman"/>
            </a:endParaRPr>
          </a:p>
          <a:p>
            <a:pPr>
              <a:spcBef>
                <a:spcPts val="0"/>
              </a:spcBef>
              <a:buFont typeface="Wingdings"/>
              <a:buChar char=""/>
              <a:tabLst>
                <a:tab pos="457200" algn="l"/>
              </a:tabLst>
            </a:pPr>
            <a:r>
              <a:rPr lang="en-US" sz="1200" dirty="0" smtClean="0">
                <a:latin typeface="Arial"/>
                <a:ea typeface="Calibri"/>
              </a:rPr>
              <a:t>Your new home. Your investment. A beautiful front door can increase curb appeal and make a big difference when it comes time to sell.</a:t>
            </a:r>
          </a:p>
        </p:txBody>
      </p:sp>
    </p:spTree>
    <p:extLst>
      <p:ext uri="{BB962C8B-B14F-4D97-AF65-F5344CB8AC3E}">
        <p14:creationId xmlns:p14="http://schemas.microsoft.com/office/powerpoint/2010/main" val="15421618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chemeClr val="bg1"/>
                </a:solidFill>
                <a:latin typeface="Arial" pitchFamily="34" charset="0"/>
                <a:cs typeface="Arial" pitchFamily="34" charset="0"/>
              </a:rPr>
              <a:t>Provincial</a:t>
            </a:r>
            <a:r>
              <a:rPr lang="en-US" sz="1080" dirty="0" err="1" smtClean="0">
                <a:solidFill>
                  <a:schemeClr val="bg1"/>
                </a:solidFill>
                <a:latin typeface="Arial" pitchFamily="34" charset="0"/>
                <a:cs typeface="Arial" pitchFamily="34" charset="0"/>
              </a:rPr>
              <a:t>TM</a:t>
            </a:r>
            <a:r>
              <a:rPr lang="en-US" sz="3600" baseline="-25000" dirty="0" smtClean="0">
                <a:solidFill>
                  <a:schemeClr val="bg1"/>
                </a:solidFill>
                <a:latin typeface="Arial" pitchFamily="34" charset="0"/>
                <a:cs typeface="Arial" pitchFamily="34" charset="0"/>
              </a:rPr>
              <a:t> </a:t>
            </a:r>
            <a:r>
              <a:rPr lang="en-US" sz="3600" dirty="0" smtClean="0">
                <a:solidFill>
                  <a:schemeClr val="bg1"/>
                </a:solidFill>
                <a:latin typeface="Arial" pitchFamily="34" charset="0"/>
                <a:cs typeface="Arial" pitchFamily="34" charset="0"/>
              </a:rPr>
              <a:t>&amp; </a:t>
            </a:r>
            <a:r>
              <a:rPr lang="en-US" sz="3600" dirty="0" err="1" smtClean="0">
                <a:solidFill>
                  <a:schemeClr val="bg1"/>
                </a:solidFill>
                <a:latin typeface="Arial" pitchFamily="34" charset="0"/>
                <a:cs typeface="Arial" pitchFamily="34" charset="0"/>
              </a:rPr>
              <a:t>Longford</a:t>
            </a:r>
            <a:r>
              <a:rPr lang="en-US" sz="1080" dirty="0" err="1" smtClean="0">
                <a:solidFill>
                  <a:schemeClr val="bg1"/>
                </a:solidFill>
                <a:latin typeface="Arial" pitchFamily="34" charset="0"/>
                <a:cs typeface="Arial" pitchFamily="34" charset="0"/>
              </a:rPr>
              <a:t>TM</a:t>
            </a:r>
            <a:endParaRPr lang="en-US" sz="1080" dirty="0">
              <a:solidFill>
                <a:schemeClr val="bg1"/>
              </a:solidFill>
              <a:latin typeface="Arial" pitchFamily="34" charset="0"/>
              <a:cs typeface="Arial" pitchFamily="34" charset="0"/>
            </a:endParaRPr>
          </a:p>
        </p:txBody>
      </p:sp>
      <p:sp>
        <p:nvSpPr>
          <p:cNvPr id="18" name="TextBox 17"/>
          <p:cNvSpPr txBox="1"/>
          <p:nvPr/>
        </p:nvSpPr>
        <p:spPr>
          <a:xfrm>
            <a:off x="142009" y="914400"/>
            <a:ext cx="4048991" cy="1738938"/>
          </a:xfrm>
          <a:prstGeom prst="rect">
            <a:avLst/>
          </a:prstGeom>
          <a:noFill/>
        </p:spPr>
        <p:txBody>
          <a:bodyPr wrap="square" rtlCol="0">
            <a:spAutoFit/>
          </a:bodyPr>
          <a:lstStyle/>
          <a:p>
            <a:r>
              <a:rPr lang="en-US" b="1" dirty="0" err="1" smtClean="0">
                <a:solidFill>
                  <a:srgbClr val="EC7A08"/>
                </a:solidFill>
                <a:latin typeface="Arial" pitchFamily="34" charset="0"/>
                <a:cs typeface="Arial" pitchFamily="34" charset="0"/>
              </a:rPr>
              <a:t>Provincial</a:t>
            </a:r>
            <a:r>
              <a:rPr lang="en-US" sz="540" b="1" dirty="0" err="1" smtClean="0">
                <a:solidFill>
                  <a:srgbClr val="EC7A08"/>
                </a:solidFill>
                <a:latin typeface="Arial" pitchFamily="34" charset="0"/>
                <a:cs typeface="Arial" pitchFamily="34" charset="0"/>
              </a:rPr>
              <a:t>TM</a:t>
            </a:r>
            <a:endParaRPr lang="en-US" sz="540" b="1" dirty="0" smtClean="0">
              <a:solidFill>
                <a:srgbClr val="EC7A08"/>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A unique diamond-based motif features double waterglass, clear bevels and caming surrounded by a gray baroque glass border. Provincial captivates with stunning clarity.</a:t>
            </a:r>
            <a:endParaRPr lang="en-US" sz="1600" dirty="0">
              <a:latin typeface="Arial" pitchFamily="34" charset="0"/>
              <a:cs typeface="Arial"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7809" y="835152"/>
            <a:ext cx="1907662" cy="2670048"/>
          </a:xfrm>
          <a:prstGeom prst="rect">
            <a:avLst/>
          </a:prstGeom>
        </p:spPr>
      </p:pic>
      <p:sp>
        <p:nvSpPr>
          <p:cNvPr id="20" name="TextBox 19"/>
          <p:cNvSpPr txBox="1"/>
          <p:nvPr/>
        </p:nvSpPr>
        <p:spPr>
          <a:xfrm>
            <a:off x="4646601" y="3488283"/>
            <a:ext cx="1898870"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
        <p:nvSpPr>
          <p:cNvPr id="23" name="TextBox 22"/>
          <p:cNvSpPr txBox="1"/>
          <p:nvPr/>
        </p:nvSpPr>
        <p:spPr>
          <a:xfrm>
            <a:off x="7813615" y="3477397"/>
            <a:ext cx="998828"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Brass</a:t>
            </a:r>
            <a:endParaRPr lang="en-US" sz="1000" dirty="0">
              <a:latin typeface="Arial" pitchFamily="34" charset="0"/>
              <a:cs typeface="Arial" pitchFamily="34" charset="0"/>
            </a:endParaRPr>
          </a:p>
        </p:txBody>
      </p:sp>
      <p:sp>
        <p:nvSpPr>
          <p:cNvPr id="24" name="TextBox 23"/>
          <p:cNvSpPr txBox="1"/>
          <p:nvPr/>
        </p:nvSpPr>
        <p:spPr>
          <a:xfrm>
            <a:off x="6692303" y="3488284"/>
            <a:ext cx="1069241" cy="246221"/>
          </a:xfrm>
          <a:prstGeom prst="rect">
            <a:avLst/>
          </a:prstGeom>
          <a:noFill/>
        </p:spPr>
        <p:txBody>
          <a:bodyPr wrap="square" rtlCol="0">
            <a:spAutoFit/>
          </a:bodyPr>
          <a:lstStyle/>
          <a:p>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pic>
        <p:nvPicPr>
          <p:cNvPr id="25" name="Picture 2" descr="I:\Therma-Tru\Print Resolution\Glass\PrivacyRatings\PrivacyRatings_JPG\PrivacyRating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009" y="2937236"/>
            <a:ext cx="1943802" cy="20116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42009" y="3101581"/>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3615" y="2089252"/>
            <a:ext cx="998828" cy="1399032"/>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7288" y="2089252"/>
            <a:ext cx="998828" cy="1399032"/>
          </a:xfrm>
          <a:prstGeom prst="rect">
            <a:avLst/>
          </a:prstGeom>
        </p:spPr>
      </p:pic>
      <p:sp>
        <p:nvSpPr>
          <p:cNvPr id="10" name="Slide Number Placeholder 9"/>
          <p:cNvSpPr>
            <a:spLocks noGrp="1"/>
          </p:cNvSpPr>
          <p:nvPr>
            <p:ph type="sldNum" sz="quarter" idx="12"/>
          </p:nvPr>
        </p:nvSpPr>
        <p:spPr>
          <a:xfrm>
            <a:off x="8077200" y="6483560"/>
            <a:ext cx="610442" cy="365125"/>
          </a:xfrm>
        </p:spPr>
        <p:txBody>
          <a:bodyPr/>
          <a:lstStyle/>
          <a:p>
            <a:fld id="{D38E56C4-1D0B-4ED1-A83F-20B764F11907}" type="slidenum">
              <a:rPr lang="en-US" smtClean="0"/>
              <a:t>20</a:t>
            </a:fld>
            <a:endParaRPr lang="en-US" dirty="0"/>
          </a:p>
        </p:txBody>
      </p:sp>
      <p:sp>
        <p:nvSpPr>
          <p:cNvPr id="27" name="TextBox 26"/>
          <p:cNvSpPr txBox="1"/>
          <p:nvPr/>
        </p:nvSpPr>
        <p:spPr>
          <a:xfrm>
            <a:off x="126367" y="4038600"/>
            <a:ext cx="4064633" cy="1738938"/>
          </a:xfrm>
          <a:prstGeom prst="rect">
            <a:avLst/>
          </a:prstGeom>
          <a:noFill/>
        </p:spPr>
        <p:txBody>
          <a:bodyPr wrap="square" rtlCol="0">
            <a:spAutoFit/>
          </a:bodyPr>
          <a:lstStyle/>
          <a:p>
            <a:r>
              <a:rPr lang="en-US" b="1" dirty="0" err="1" smtClean="0">
                <a:solidFill>
                  <a:srgbClr val="EC7A08"/>
                </a:solidFill>
                <a:latin typeface="Arial" pitchFamily="34" charset="0"/>
                <a:cs typeface="Arial" pitchFamily="34" charset="0"/>
              </a:rPr>
              <a:t>Longford</a:t>
            </a:r>
            <a:r>
              <a:rPr lang="en-US" sz="540" b="1" dirty="0" err="1" smtClean="0">
                <a:solidFill>
                  <a:srgbClr val="EC7A08"/>
                </a:solidFill>
                <a:latin typeface="Arial" pitchFamily="34" charset="0"/>
                <a:cs typeface="Arial" pitchFamily="34" charset="0"/>
              </a:rPr>
              <a:t>TM</a:t>
            </a:r>
            <a:endParaRPr lang="en-US" sz="540" b="1" baseline="-25000" dirty="0" smtClean="0">
              <a:solidFill>
                <a:srgbClr val="EC7A08"/>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The traditional design of Longford integrates a hint of a Celtic knot with seeded glass, clear bevels, granite glass and caming. A timeless design ideal for entries where modest privacy is desired.</a:t>
            </a:r>
            <a:endParaRPr lang="en-US" sz="1600" dirty="0">
              <a:latin typeface="Arial" pitchFamily="34" charset="0"/>
              <a:cs typeface="Arial" pitchFamily="34" charset="0"/>
            </a:endParaRPr>
          </a:p>
        </p:txBody>
      </p:sp>
      <p:pic>
        <p:nvPicPr>
          <p:cNvPr id="28" name="Picture 27"/>
          <p:cNvPicPr>
            <a:picLocks noChangeAspect="1"/>
          </p:cNvPicPr>
          <p:nvPr/>
        </p:nvPicPr>
        <p:blipFill rotWithShape="1">
          <a:blip r:embed="rId7" cstate="print">
            <a:extLst>
              <a:ext uri="{28A0092B-C50C-407E-A947-70E740481C1C}">
                <a14:useLocalDpi xmlns:a14="http://schemas.microsoft.com/office/drawing/2010/main" val="0"/>
              </a:ext>
            </a:extLst>
          </a:blip>
          <a:srcRect b="440"/>
          <a:stretch/>
        </p:blipFill>
        <p:spPr>
          <a:xfrm>
            <a:off x="4627588" y="3865867"/>
            <a:ext cx="1916083" cy="2670048"/>
          </a:xfrm>
          <a:prstGeom prst="rect">
            <a:avLst/>
          </a:prstGeom>
        </p:spPr>
      </p:pic>
      <p:pic>
        <p:nvPicPr>
          <p:cNvPr id="29" name="Picture 2" descr="I:\Therma-Tru\Print Resolution\Glass\PrivacyRatings\PrivacyRatings_JPG\PrivacyRating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881" y="6081224"/>
            <a:ext cx="1943802" cy="20116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53683" y="6233624"/>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
        <p:nvSpPr>
          <p:cNvPr id="31" name="TextBox 30"/>
          <p:cNvSpPr txBox="1"/>
          <p:nvPr/>
        </p:nvSpPr>
        <p:spPr>
          <a:xfrm>
            <a:off x="4627587" y="6535915"/>
            <a:ext cx="1907661"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
        <p:nvSpPr>
          <p:cNvPr id="32" name="TextBox 31"/>
          <p:cNvSpPr txBox="1"/>
          <p:nvPr/>
        </p:nvSpPr>
        <p:spPr>
          <a:xfrm>
            <a:off x="6741857" y="6516047"/>
            <a:ext cx="1066800" cy="246221"/>
          </a:xfrm>
          <a:prstGeom prst="rect">
            <a:avLst/>
          </a:prstGeom>
          <a:noFill/>
        </p:spPr>
        <p:txBody>
          <a:bodyPr wrap="square" rtlCol="0">
            <a:spAutoFit/>
          </a:bodyPr>
          <a:lstStyle/>
          <a:p>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5843" y="5136883"/>
            <a:ext cx="998828" cy="1399032"/>
          </a:xfrm>
          <a:prstGeom prst="rect">
            <a:avLst/>
          </a:prstGeom>
        </p:spPr>
      </p:pic>
    </p:spTree>
    <p:extLst>
      <p:ext uri="{BB962C8B-B14F-4D97-AF65-F5344CB8AC3E}">
        <p14:creationId xmlns:p14="http://schemas.microsoft.com/office/powerpoint/2010/main" val="3191059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chemeClr val="bg1"/>
                </a:solidFill>
                <a:latin typeface="Arial" pitchFamily="34" charset="0"/>
                <a:cs typeface="Arial" pitchFamily="34" charset="0"/>
              </a:rPr>
              <a:t>Cambridge</a:t>
            </a:r>
            <a:r>
              <a:rPr lang="en-US" sz="1080" dirty="0" err="1" smtClean="0">
                <a:solidFill>
                  <a:schemeClr val="bg1"/>
                </a:solidFill>
                <a:latin typeface="Arial" pitchFamily="34" charset="0"/>
                <a:cs typeface="Arial" pitchFamily="34" charset="0"/>
              </a:rPr>
              <a:t>TM</a:t>
            </a:r>
            <a:r>
              <a:rPr lang="en-US" sz="3600" baseline="-25000" dirty="0" smtClean="0">
                <a:solidFill>
                  <a:schemeClr val="bg1"/>
                </a:solidFill>
                <a:latin typeface="Arial" pitchFamily="34" charset="0"/>
                <a:cs typeface="Arial" pitchFamily="34" charset="0"/>
              </a:rPr>
              <a:t> </a:t>
            </a:r>
            <a:r>
              <a:rPr lang="en-US" sz="3600" dirty="0" smtClean="0">
                <a:solidFill>
                  <a:schemeClr val="bg1"/>
                </a:solidFill>
                <a:latin typeface="Arial" pitchFamily="34" charset="0"/>
                <a:cs typeface="Arial" pitchFamily="34" charset="0"/>
              </a:rPr>
              <a:t>&amp; </a:t>
            </a:r>
            <a:r>
              <a:rPr lang="en-US" sz="3600" dirty="0" err="1">
                <a:solidFill>
                  <a:schemeClr val="bg1"/>
                </a:solidFill>
                <a:latin typeface="Arial" pitchFamily="34" charset="0"/>
                <a:cs typeface="Arial" pitchFamily="34" charset="0"/>
              </a:rPr>
              <a:t>Zaha</a:t>
            </a:r>
            <a:r>
              <a:rPr lang="en-US" sz="1080" dirty="0" err="1">
                <a:solidFill>
                  <a:schemeClr val="bg1"/>
                </a:solidFill>
                <a:latin typeface="Arial" pitchFamily="34" charset="0"/>
                <a:cs typeface="Arial" pitchFamily="34" charset="0"/>
              </a:rPr>
              <a:t>TM</a:t>
            </a:r>
            <a:endParaRPr lang="en-US" sz="1080" baseline="-25000" dirty="0" smtClean="0">
              <a:solidFill>
                <a:schemeClr val="bg1"/>
              </a:solidFill>
              <a:latin typeface="Arial" pitchFamily="34" charset="0"/>
              <a:cs typeface="Arial" pitchFamily="34" charset="0"/>
            </a:endParaRPr>
          </a:p>
        </p:txBody>
      </p:sp>
      <p:sp>
        <p:nvSpPr>
          <p:cNvPr id="13" name="TextBox 12"/>
          <p:cNvSpPr txBox="1"/>
          <p:nvPr/>
        </p:nvSpPr>
        <p:spPr>
          <a:xfrm>
            <a:off x="169014" y="830018"/>
            <a:ext cx="4077403" cy="1738938"/>
          </a:xfrm>
          <a:prstGeom prst="rect">
            <a:avLst/>
          </a:prstGeom>
          <a:noFill/>
        </p:spPr>
        <p:txBody>
          <a:bodyPr wrap="square" rtlCol="0">
            <a:spAutoFit/>
          </a:bodyPr>
          <a:lstStyle/>
          <a:p>
            <a:r>
              <a:rPr lang="en-US" b="1" dirty="0" err="1" smtClean="0">
                <a:solidFill>
                  <a:srgbClr val="EC7A08"/>
                </a:solidFill>
                <a:latin typeface="Arial" pitchFamily="34" charset="0"/>
                <a:cs typeface="Arial" pitchFamily="34" charset="0"/>
              </a:rPr>
              <a:t>Cambridge</a:t>
            </a:r>
            <a:r>
              <a:rPr lang="en-US" sz="540" b="1" dirty="0" err="1" smtClean="0">
                <a:solidFill>
                  <a:srgbClr val="EC7A08"/>
                </a:solidFill>
                <a:latin typeface="Arial" pitchFamily="34" charset="0"/>
                <a:cs typeface="Arial" pitchFamily="34" charset="0"/>
              </a:rPr>
              <a:t>TM</a:t>
            </a:r>
            <a:endParaRPr lang="en-US" sz="540" b="1" baseline="-25000" dirty="0" smtClean="0">
              <a:solidFill>
                <a:srgbClr val="EC7A08"/>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Ornate and enchanting, Cambridge exhibits a traditional 19</a:t>
            </a:r>
            <a:r>
              <a:rPr lang="en-US" sz="1600" baseline="30000" dirty="0" smtClean="0">
                <a:latin typeface="Arial" pitchFamily="34" charset="0"/>
                <a:cs typeface="Arial" pitchFamily="34" charset="0"/>
              </a:rPr>
              <a:t>th</a:t>
            </a:r>
            <a:r>
              <a:rPr lang="en-US" sz="1600" dirty="0" smtClean="0">
                <a:latin typeface="Arial" pitchFamily="34" charset="0"/>
                <a:cs typeface="Arial" pitchFamily="34" charset="0"/>
              </a:rPr>
              <a:t> century-inspired elegance with modest privacy using crystalline glue chip glass, clear curved bevels, double waterglass and caming.</a:t>
            </a:r>
            <a:endParaRPr lang="en-US" sz="1600" dirty="0">
              <a:latin typeface="Arial" pitchFamily="34" charset="0"/>
              <a:cs typeface="Arial"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7977" y="851802"/>
            <a:ext cx="1907661" cy="2670048"/>
          </a:xfrm>
          <a:prstGeom prst="rect">
            <a:avLst/>
          </a:prstGeom>
        </p:spPr>
      </p:pic>
      <p:sp>
        <p:nvSpPr>
          <p:cNvPr id="16" name="TextBox 15"/>
          <p:cNvSpPr txBox="1"/>
          <p:nvPr/>
        </p:nvSpPr>
        <p:spPr>
          <a:xfrm>
            <a:off x="4637975" y="3521850"/>
            <a:ext cx="1907661" cy="250634"/>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
        <p:nvSpPr>
          <p:cNvPr id="19" name="TextBox 18"/>
          <p:cNvSpPr txBox="1"/>
          <p:nvPr/>
        </p:nvSpPr>
        <p:spPr>
          <a:xfrm>
            <a:off x="7859019" y="3544710"/>
            <a:ext cx="986168"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Brass</a:t>
            </a:r>
            <a:endParaRPr lang="en-US" sz="1000" dirty="0">
              <a:latin typeface="Arial" pitchFamily="34" charset="0"/>
              <a:cs typeface="Arial" pitchFamily="34" charset="0"/>
            </a:endParaRPr>
          </a:p>
        </p:txBody>
      </p:sp>
      <p:sp>
        <p:nvSpPr>
          <p:cNvPr id="20" name="TextBox 19"/>
          <p:cNvSpPr txBox="1"/>
          <p:nvPr/>
        </p:nvSpPr>
        <p:spPr>
          <a:xfrm>
            <a:off x="6729542" y="3534730"/>
            <a:ext cx="1109923" cy="246221"/>
          </a:xfrm>
          <a:prstGeom prst="rect">
            <a:avLst/>
          </a:prstGeom>
          <a:noFill/>
        </p:spPr>
        <p:txBody>
          <a:bodyPr wrap="square" rtlCol="0">
            <a:spAutoFit/>
          </a:bodyPr>
          <a:lstStyle/>
          <a:p>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pic>
        <p:nvPicPr>
          <p:cNvPr id="21" name="Picture 2" descr="I:\Therma-Tru\Print Resolution\Glass\PrivacyRatings\PrivacyRatings_JPG\PrivacyRating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796" y="2685174"/>
            <a:ext cx="1943802" cy="20116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03243" y="2841864"/>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65" y="2142348"/>
            <a:ext cx="998828" cy="139903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6876" y="2142120"/>
            <a:ext cx="998828" cy="1399032"/>
          </a:xfrm>
          <a:prstGeom prst="rect">
            <a:avLst/>
          </a:prstGeom>
        </p:spPr>
      </p:pic>
      <p:sp>
        <p:nvSpPr>
          <p:cNvPr id="11" name="Slide Number Placeholder 10"/>
          <p:cNvSpPr>
            <a:spLocks noGrp="1"/>
          </p:cNvSpPr>
          <p:nvPr>
            <p:ph type="sldNum" sz="quarter" idx="12"/>
          </p:nvPr>
        </p:nvSpPr>
        <p:spPr>
          <a:xfrm>
            <a:off x="6628894" y="6451785"/>
            <a:ext cx="2133600" cy="365125"/>
          </a:xfrm>
        </p:spPr>
        <p:txBody>
          <a:bodyPr/>
          <a:lstStyle/>
          <a:p>
            <a:fld id="{D38E56C4-1D0B-4ED1-A83F-20B764F11907}" type="slidenum">
              <a:rPr lang="en-US" smtClean="0"/>
              <a:t>21</a:t>
            </a:fld>
            <a:endParaRPr lang="en-US" dirty="0"/>
          </a:p>
        </p:txBody>
      </p:sp>
      <p:sp>
        <p:nvSpPr>
          <p:cNvPr id="23" name="TextBox 22"/>
          <p:cNvSpPr txBox="1"/>
          <p:nvPr/>
        </p:nvSpPr>
        <p:spPr>
          <a:xfrm>
            <a:off x="189797" y="3886200"/>
            <a:ext cx="3925003" cy="2231380"/>
          </a:xfrm>
          <a:prstGeom prst="rect">
            <a:avLst/>
          </a:prstGeom>
          <a:noFill/>
        </p:spPr>
        <p:txBody>
          <a:bodyPr wrap="square" rtlCol="0">
            <a:spAutoFit/>
          </a:bodyPr>
          <a:lstStyle/>
          <a:p>
            <a:r>
              <a:rPr lang="en-US" b="1" dirty="0" err="1" smtClean="0">
                <a:solidFill>
                  <a:srgbClr val="EC7A08"/>
                </a:solidFill>
                <a:latin typeface="Arial" pitchFamily="34" charset="0"/>
                <a:cs typeface="Arial" pitchFamily="34" charset="0"/>
              </a:rPr>
              <a:t>Zaha</a:t>
            </a:r>
            <a:r>
              <a:rPr lang="en-US" sz="540" b="1" dirty="0" err="1" smtClean="0">
                <a:solidFill>
                  <a:srgbClr val="EC7A08"/>
                </a:solidFill>
                <a:latin typeface="Arial" pitchFamily="34" charset="0"/>
                <a:cs typeface="Arial" pitchFamily="34" charset="0"/>
              </a:rPr>
              <a:t>TM</a:t>
            </a:r>
            <a:endParaRPr lang="en-US" sz="540" b="1" baseline="-25000" dirty="0" smtClean="0">
              <a:solidFill>
                <a:srgbClr val="EC7A08"/>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Structured right angles are offset by dynamic curves in this high-energy design. </a:t>
            </a:r>
            <a:r>
              <a:rPr lang="en-US" sz="1600" dirty="0" err="1" smtClean="0">
                <a:latin typeface="Arial" pitchFamily="34" charset="0"/>
                <a:cs typeface="Arial" pitchFamily="34" charset="0"/>
              </a:rPr>
              <a:t>Zaha</a:t>
            </a:r>
            <a:r>
              <a:rPr lang="en-US" sz="1600" dirty="0" smtClean="0">
                <a:latin typeface="Arial" pitchFamily="34" charset="0"/>
                <a:cs typeface="Arial" pitchFamily="34" charset="0"/>
              </a:rPr>
              <a:t> features </a:t>
            </a:r>
            <a:r>
              <a:rPr lang="en-US" sz="1600" dirty="0" err="1" smtClean="0">
                <a:latin typeface="Arial" pitchFamily="34" charset="0"/>
                <a:cs typeface="Arial" pitchFamily="34" charset="0"/>
              </a:rPr>
              <a:t>oceana</a:t>
            </a:r>
            <a:r>
              <a:rPr lang="en-US" sz="1600" dirty="0" smtClean="0">
                <a:latin typeface="Arial" pitchFamily="34" charset="0"/>
                <a:cs typeface="Arial" pitchFamily="34" charset="0"/>
              </a:rPr>
              <a:t> and seedy glass, clear and multifaceted bevels, and </a:t>
            </a:r>
            <a:r>
              <a:rPr lang="en-US" sz="1600" dirty="0" err="1" smtClean="0">
                <a:latin typeface="Arial" pitchFamily="34" charset="0"/>
                <a:cs typeface="Arial" pitchFamily="34" charset="0"/>
              </a:rPr>
              <a:t>caming</a:t>
            </a:r>
            <a:r>
              <a:rPr lang="en-US" sz="1600" dirty="0" smtClean="0">
                <a:latin typeface="Arial" pitchFamily="34" charset="0"/>
                <a:cs typeface="Arial" pitchFamily="34" charset="0"/>
              </a:rPr>
              <a:t> to create a refreshing and unexpected elegance that appeals to Contemporary home styles. </a:t>
            </a:r>
            <a:endParaRPr lang="en-US" sz="1600" dirty="0">
              <a:latin typeface="Arial" pitchFamily="34" charset="0"/>
              <a:cs typeface="Arial" pitchFamily="34" charset="0"/>
            </a:endParaRPr>
          </a:p>
        </p:txBody>
      </p:sp>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69014" y="6141207"/>
            <a:ext cx="1943801" cy="20116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82461" y="6297897"/>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97150" y="3886015"/>
            <a:ext cx="1589314" cy="2670048"/>
          </a:xfrm>
          <a:prstGeom prst="rect">
            <a:avLst/>
          </a:prstGeom>
        </p:spPr>
      </p:pic>
      <p:sp>
        <p:nvSpPr>
          <p:cNvPr id="27" name="TextBox 26"/>
          <p:cNvSpPr txBox="1"/>
          <p:nvPr/>
        </p:nvSpPr>
        <p:spPr>
          <a:xfrm>
            <a:off x="4797150" y="6556063"/>
            <a:ext cx="1589314" cy="250634"/>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
        <p:nvSpPr>
          <p:cNvPr id="28" name="TextBox 27"/>
          <p:cNvSpPr txBox="1"/>
          <p:nvPr/>
        </p:nvSpPr>
        <p:spPr>
          <a:xfrm>
            <a:off x="6658906" y="6566964"/>
            <a:ext cx="1214768"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88647" y="4878032"/>
            <a:ext cx="998828" cy="1678031"/>
          </a:xfrm>
          <a:prstGeom prst="rect">
            <a:avLst/>
          </a:prstGeom>
        </p:spPr>
      </p:pic>
    </p:spTree>
    <p:extLst>
      <p:ext uri="{BB962C8B-B14F-4D97-AF65-F5344CB8AC3E}">
        <p14:creationId xmlns:p14="http://schemas.microsoft.com/office/powerpoint/2010/main" val="2152359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7195" y="972080"/>
            <a:ext cx="1907661" cy="2670048"/>
          </a:xfrm>
          <a:prstGeom prst="rect">
            <a:avLst/>
          </a:prstGeom>
        </p:spPr>
      </p:pic>
      <p:pic>
        <p:nvPicPr>
          <p:cNvPr id="6146" name="Picture 2" descr="I:\Therma-Tru\Print Resolution\Glass\PrivacyRatings\PrivacyRatings_JPG\PrivacyRating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898" y="3361182"/>
            <a:ext cx="1943802" cy="20116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10391"/>
            <a:ext cx="9144000" cy="609600"/>
          </a:xfrm>
          <a:prstGeom prst="rect">
            <a:avLst/>
          </a:prstGeom>
          <a:solidFill>
            <a:schemeClr val="bg1">
              <a:lumMod val="50000"/>
            </a:schemeClr>
          </a:solid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chemeClr val="bg1"/>
                </a:solidFill>
                <a:latin typeface="Arial" pitchFamily="34" charset="0"/>
                <a:cs typeface="Arial" pitchFamily="34" charset="0"/>
              </a:rPr>
              <a:t>Lucerna</a:t>
            </a:r>
            <a:r>
              <a:rPr lang="en-US" sz="1200" dirty="0" smtClean="0">
                <a:solidFill>
                  <a:schemeClr val="bg1"/>
                </a:solidFill>
                <a:latin typeface="Arial" pitchFamily="34" charset="0"/>
                <a:cs typeface="Arial" pitchFamily="34" charset="0"/>
              </a:rPr>
              <a:t>®</a:t>
            </a:r>
          </a:p>
        </p:txBody>
      </p:sp>
      <p:sp>
        <p:nvSpPr>
          <p:cNvPr id="5" name="TextBox 4"/>
          <p:cNvSpPr txBox="1"/>
          <p:nvPr/>
        </p:nvSpPr>
        <p:spPr>
          <a:xfrm>
            <a:off x="152400" y="1060609"/>
            <a:ext cx="4114800" cy="1985159"/>
          </a:xfrm>
          <a:prstGeom prst="rect">
            <a:avLst/>
          </a:prstGeom>
          <a:noFill/>
        </p:spPr>
        <p:txBody>
          <a:bodyPr wrap="square" rtlCol="0">
            <a:spAutoFit/>
          </a:bodyPr>
          <a:lstStyle/>
          <a:p>
            <a:r>
              <a:rPr lang="en-US" b="1" dirty="0" smtClean="0">
                <a:solidFill>
                  <a:srgbClr val="EC7A08"/>
                </a:solidFill>
                <a:latin typeface="Arial" pitchFamily="34" charset="0"/>
                <a:cs typeface="Arial" pitchFamily="34" charset="0"/>
              </a:rPr>
              <a:t>Lucerna</a:t>
            </a:r>
            <a:r>
              <a:rPr lang="en-US" sz="540" b="1" dirty="0" smtClean="0">
                <a:solidFill>
                  <a:srgbClr val="EC7A08"/>
                </a:solidFill>
                <a:latin typeface="Arial" pitchFamily="34" charset="0"/>
                <a:cs typeface="Arial" pitchFamily="34" charset="0"/>
              </a:rPr>
              <a:t>®</a:t>
            </a: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Named for the beauty of light it reflects, Lucerna glass presents an elegant, updated fleur-de-lis pattern in a spectrum of curved, diamond and rectangular bevels surrounded by smooth, swirling barn wood and heavily textured diamond border glass.</a:t>
            </a:r>
            <a:endParaRPr lang="en-US" sz="1600" dirty="0">
              <a:latin typeface="Arial" pitchFamily="34" charset="0"/>
              <a:cs typeface="Arial" pitchFamily="34" charset="0"/>
            </a:endParaRPr>
          </a:p>
        </p:txBody>
      </p:sp>
      <p:sp>
        <p:nvSpPr>
          <p:cNvPr id="7" name="TextBox 6"/>
          <p:cNvSpPr txBox="1"/>
          <p:nvPr/>
        </p:nvSpPr>
        <p:spPr>
          <a:xfrm>
            <a:off x="241753" y="3529054"/>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
        <p:nvSpPr>
          <p:cNvPr id="8" name="TextBox 7"/>
          <p:cNvSpPr txBox="1"/>
          <p:nvPr/>
        </p:nvSpPr>
        <p:spPr>
          <a:xfrm>
            <a:off x="4597194" y="3639979"/>
            <a:ext cx="1907661"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
        <p:nvSpPr>
          <p:cNvPr id="14" name="TextBox 13"/>
          <p:cNvSpPr txBox="1"/>
          <p:nvPr/>
        </p:nvSpPr>
        <p:spPr>
          <a:xfrm>
            <a:off x="6661918" y="3639979"/>
            <a:ext cx="1036723" cy="246221"/>
          </a:xfrm>
          <a:prstGeom prst="rect">
            <a:avLst/>
          </a:prstGeom>
          <a:noFill/>
        </p:spPr>
        <p:txBody>
          <a:bodyPr wrap="square" rtlCol="0">
            <a:spAutoFit/>
          </a:bodyPr>
          <a:lstStyle/>
          <a:p>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sp>
        <p:nvSpPr>
          <p:cNvPr id="10" name="TextBox 9"/>
          <p:cNvSpPr txBox="1"/>
          <p:nvPr/>
        </p:nvSpPr>
        <p:spPr>
          <a:xfrm>
            <a:off x="152400" y="4579203"/>
            <a:ext cx="4038600" cy="754053"/>
          </a:xfrm>
          <a:prstGeom prst="rect">
            <a:avLst/>
          </a:prstGeom>
          <a:noFill/>
        </p:spPr>
        <p:txBody>
          <a:bodyPr wrap="square" rtlCol="0">
            <a:spAutoFit/>
          </a:bodyPr>
          <a:lstStyle/>
          <a:p>
            <a:r>
              <a:rPr lang="en-US" b="1" dirty="0" smtClean="0">
                <a:solidFill>
                  <a:srgbClr val="EC7A08"/>
                </a:solidFill>
                <a:latin typeface="Arial" pitchFamily="34" charset="0"/>
                <a:cs typeface="Arial" pitchFamily="34" charset="0"/>
              </a:rPr>
              <a:t>Privacy Glass</a:t>
            </a:r>
            <a:endParaRPr lang="en-US" b="1" baseline="-25000" dirty="0" smtClean="0">
              <a:solidFill>
                <a:srgbClr val="EC7A08"/>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See Slide 37.</a:t>
            </a:r>
            <a:endParaRPr lang="en-US" sz="1600" dirty="0">
              <a:latin typeface="Arial" pitchFamily="34" charset="0"/>
              <a:cs typeface="Arial"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9813" y="2243096"/>
            <a:ext cx="998828" cy="1399032"/>
          </a:xfrm>
          <a:prstGeom prst="rect">
            <a:avLst/>
          </a:prstGeom>
        </p:spPr>
      </p:pic>
      <p:sp>
        <p:nvSpPr>
          <p:cNvPr id="9" name="Slide Number Placeholder 8"/>
          <p:cNvSpPr>
            <a:spLocks noGrp="1"/>
          </p:cNvSpPr>
          <p:nvPr>
            <p:ph type="sldNum" sz="quarter" idx="12"/>
          </p:nvPr>
        </p:nvSpPr>
        <p:spPr>
          <a:xfrm>
            <a:off x="6553200" y="6477000"/>
            <a:ext cx="2133600" cy="365125"/>
          </a:xfrm>
        </p:spPr>
        <p:txBody>
          <a:bodyPr/>
          <a:lstStyle/>
          <a:p>
            <a:fld id="{D38E56C4-1D0B-4ED1-A83F-20B764F11907}" type="slidenum">
              <a:rPr lang="en-US" smtClean="0"/>
              <a:t>22</a:t>
            </a:fld>
            <a:endParaRPr lang="en-US" dirty="0"/>
          </a:p>
        </p:txBody>
      </p:sp>
    </p:spTree>
    <p:extLst>
      <p:ext uri="{BB962C8B-B14F-4D97-AF65-F5344CB8AC3E}">
        <p14:creationId xmlns:p14="http://schemas.microsoft.com/office/powerpoint/2010/main" val="171536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609600"/>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Arial" pitchFamily="34" charset="0"/>
                <a:cs typeface="Arial" pitchFamily="34" charset="0"/>
              </a:rPr>
              <a:t>Classic-Craft</a:t>
            </a:r>
            <a:r>
              <a:rPr lang="en-US" sz="960" dirty="0" smtClean="0">
                <a:solidFill>
                  <a:schemeClr val="bg1"/>
                </a:solidFill>
                <a:latin typeface="Arial" pitchFamily="34" charset="0"/>
                <a:cs typeface="Arial" pitchFamily="34" charset="0"/>
              </a:rPr>
              <a:t>®</a:t>
            </a:r>
            <a:r>
              <a:rPr lang="en-US" sz="1400" dirty="0" smtClean="0">
                <a:solidFill>
                  <a:schemeClr val="bg1"/>
                </a:solidFill>
                <a:latin typeface="Arial" pitchFamily="34" charset="0"/>
                <a:cs typeface="Arial" pitchFamily="34" charset="0"/>
              </a:rPr>
              <a:t>  </a:t>
            </a:r>
            <a:r>
              <a:rPr lang="en-US" sz="3200" dirty="0" smtClean="0">
                <a:solidFill>
                  <a:schemeClr val="bg1"/>
                </a:solidFill>
                <a:latin typeface="Arial" pitchFamily="34" charset="0"/>
                <a:cs typeface="Arial" pitchFamily="34" charset="0"/>
              </a:rPr>
              <a:t>Decorative Glass: </a:t>
            </a:r>
            <a:r>
              <a:rPr lang="en-US" sz="3200" i="1" dirty="0" smtClean="0">
                <a:solidFill>
                  <a:schemeClr val="bg1"/>
                </a:solidFill>
                <a:latin typeface="Arial" pitchFamily="34" charset="0"/>
                <a:cs typeface="Arial" pitchFamily="34" charset="0"/>
              </a:rPr>
              <a:t>Discontinued</a:t>
            </a:r>
            <a:r>
              <a:rPr lang="en-US" sz="3200" dirty="0" smtClean="0">
                <a:solidFill>
                  <a:schemeClr val="bg1"/>
                </a:solidFill>
                <a:latin typeface="Arial" pitchFamily="34" charset="0"/>
                <a:cs typeface="Arial" pitchFamily="34" charset="0"/>
              </a:rPr>
              <a:t> </a:t>
            </a:r>
            <a:endParaRPr lang="en-US" sz="3200" baseline="-25000" dirty="0">
              <a:solidFill>
                <a:schemeClr val="bg1"/>
              </a:solidFill>
              <a:latin typeface="Arial" pitchFamily="34" charset="0"/>
              <a:cs typeface="Arial" pitchFamily="34" charset="0"/>
            </a:endParaRPr>
          </a:p>
        </p:txBody>
      </p:sp>
      <p:sp>
        <p:nvSpPr>
          <p:cNvPr id="5" name="TextBox 4"/>
          <p:cNvSpPr txBox="1"/>
          <p:nvPr/>
        </p:nvSpPr>
        <p:spPr>
          <a:xfrm>
            <a:off x="152400" y="990600"/>
            <a:ext cx="3810000" cy="1985159"/>
          </a:xfrm>
          <a:prstGeom prst="rect">
            <a:avLst/>
          </a:prstGeom>
          <a:noFill/>
        </p:spPr>
        <p:txBody>
          <a:bodyPr wrap="square" rtlCol="0">
            <a:spAutoFit/>
          </a:bodyPr>
          <a:lstStyle/>
          <a:p>
            <a:r>
              <a:rPr lang="en-US" b="1" dirty="0" err="1" smtClean="0">
                <a:solidFill>
                  <a:srgbClr val="EC7A08"/>
                </a:solidFill>
                <a:latin typeface="Arial" pitchFamily="34" charset="0"/>
                <a:cs typeface="Arial" pitchFamily="34" charset="0"/>
              </a:rPr>
              <a:t>Hazelton</a:t>
            </a:r>
            <a:r>
              <a:rPr lang="en-US" sz="540" b="1" dirty="0" err="1" smtClean="0">
                <a:solidFill>
                  <a:srgbClr val="EC7A08"/>
                </a:solidFill>
                <a:latin typeface="Arial" pitchFamily="34" charset="0"/>
                <a:cs typeface="Arial" pitchFamily="34" charset="0"/>
              </a:rPr>
              <a:t>TM</a:t>
            </a:r>
            <a:endParaRPr lang="en-US" sz="540" b="1" baseline="-25000" dirty="0" smtClean="0">
              <a:solidFill>
                <a:srgbClr val="EC7A08"/>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Inspired by traditional Arts and Crafts design, Hazelton uses medium amber artique glass, iridescent, rainbow-hued seeded glass, clear bevels, pale amber rough rolled glass and caming to create a welcoming warmth.</a:t>
            </a:r>
            <a:endParaRPr lang="en-US" sz="1600" dirty="0">
              <a:latin typeface="Arial" pitchFamily="34" charset="0"/>
              <a:cs typeface="Arial" pitchFamily="34" charset="0"/>
            </a:endParaRPr>
          </a:p>
        </p:txBody>
      </p:sp>
      <p:pic>
        <p:nvPicPr>
          <p:cNvPr id="6146" name="Picture 2" descr="I:\Therma-Tru\Print Resolution\Glass\PrivacyRatings\PrivacyRatings_JPG\PrivacyRating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204227"/>
            <a:ext cx="1905000" cy="1971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3363690"/>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2690" y="990600"/>
            <a:ext cx="2309150" cy="16002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5189" y="990600"/>
            <a:ext cx="1438624" cy="996791"/>
          </a:xfrm>
          <a:prstGeom prst="rect">
            <a:avLst/>
          </a:prstGeom>
        </p:spPr>
      </p:pic>
      <p:sp>
        <p:nvSpPr>
          <p:cNvPr id="9" name="TextBox 8"/>
          <p:cNvSpPr txBox="1"/>
          <p:nvPr/>
        </p:nvSpPr>
        <p:spPr>
          <a:xfrm>
            <a:off x="4102690" y="2590800"/>
            <a:ext cx="2309150"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
        <p:nvSpPr>
          <p:cNvPr id="12" name="TextBox 11"/>
          <p:cNvSpPr txBox="1"/>
          <p:nvPr/>
        </p:nvSpPr>
        <p:spPr>
          <a:xfrm>
            <a:off x="6635189" y="1987391"/>
            <a:ext cx="1438624"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sp>
        <p:nvSpPr>
          <p:cNvPr id="3" name="Slide Number Placeholder 2"/>
          <p:cNvSpPr>
            <a:spLocks noGrp="1"/>
          </p:cNvSpPr>
          <p:nvPr>
            <p:ph type="sldNum" sz="quarter" idx="12"/>
          </p:nvPr>
        </p:nvSpPr>
        <p:spPr>
          <a:xfrm>
            <a:off x="6553200" y="6492875"/>
            <a:ext cx="2133600" cy="365125"/>
          </a:xfrm>
        </p:spPr>
        <p:txBody>
          <a:bodyPr/>
          <a:lstStyle/>
          <a:p>
            <a:fld id="{D38E56C4-1D0B-4ED1-A83F-20B764F11907}" type="slidenum">
              <a:rPr lang="en-US" smtClean="0"/>
              <a:t>23</a:t>
            </a:fld>
            <a:endParaRPr lang="en-US" dirty="0"/>
          </a:p>
        </p:txBody>
      </p:sp>
      <p:pic>
        <p:nvPicPr>
          <p:cNvPr id="19" name="Picture 2" descr="I:\Therma-Tru\Print Resolution\Glass\PrivacyRatings\PrivacyRatings_JPG\PrivacyRating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916" y="5754822"/>
            <a:ext cx="1943802" cy="20116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80916" y="5920679"/>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
        <p:nvSpPr>
          <p:cNvPr id="23" name="TextBox 22"/>
          <p:cNvSpPr txBox="1"/>
          <p:nvPr/>
        </p:nvSpPr>
        <p:spPr>
          <a:xfrm>
            <a:off x="4428392" y="6154579"/>
            <a:ext cx="2108404" cy="246221"/>
          </a:xfrm>
          <a:prstGeom prst="rect">
            <a:avLst/>
          </a:prstGeom>
          <a:noFill/>
        </p:spPr>
        <p:txBody>
          <a:bodyPr wrap="square" rtlCol="0">
            <a:spAutoFit/>
          </a:bodyPr>
          <a:lstStyle/>
          <a:p>
            <a:r>
              <a:rPr lang="en-US" sz="1000" dirty="0" smtClean="0">
                <a:latin typeface="Arial" pitchFamily="34" charset="0"/>
                <a:cs typeface="Arial" pitchFamily="34" charset="0"/>
              </a:rPr>
              <a:t>Granite Glass / Brushed Nickel</a:t>
            </a:r>
            <a:endParaRPr lang="en-US" sz="1000" dirty="0">
              <a:latin typeface="Arial" pitchFamily="34" charset="0"/>
              <a:cs typeface="Arial" pitchFamily="34" charset="0"/>
            </a:endParaRPr>
          </a:p>
        </p:txBody>
      </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4576" y="4752261"/>
            <a:ext cx="998828" cy="1399032"/>
          </a:xfrm>
          <a:prstGeom prst="rect">
            <a:avLst/>
          </a:prstGeom>
        </p:spPr>
      </p:pic>
      <p:sp>
        <p:nvSpPr>
          <p:cNvPr id="27" name="TextBox 26"/>
          <p:cNvSpPr txBox="1"/>
          <p:nvPr/>
        </p:nvSpPr>
        <p:spPr>
          <a:xfrm>
            <a:off x="152400" y="3776847"/>
            <a:ext cx="3810000" cy="1738938"/>
          </a:xfrm>
          <a:prstGeom prst="rect">
            <a:avLst/>
          </a:prstGeom>
          <a:noFill/>
        </p:spPr>
        <p:txBody>
          <a:bodyPr wrap="square" rtlCol="0">
            <a:spAutoFit/>
          </a:bodyPr>
          <a:lstStyle/>
          <a:p>
            <a:r>
              <a:rPr lang="en-US" b="1" dirty="0" err="1" smtClean="0">
                <a:solidFill>
                  <a:srgbClr val="EC7A08"/>
                </a:solidFill>
                <a:latin typeface="Arial" pitchFamily="34" charset="0"/>
                <a:cs typeface="Arial" pitchFamily="34" charset="0"/>
              </a:rPr>
              <a:t>Bella</a:t>
            </a:r>
            <a:r>
              <a:rPr lang="en-US" sz="540" b="1" dirty="0" err="1" smtClean="0">
                <a:solidFill>
                  <a:srgbClr val="EC7A08"/>
                </a:solidFill>
                <a:latin typeface="Arial" pitchFamily="34" charset="0"/>
                <a:cs typeface="Arial" pitchFamily="34" charset="0"/>
              </a:rPr>
              <a:t>TM</a:t>
            </a:r>
            <a:r>
              <a:rPr lang="en-US" b="1" dirty="0" smtClean="0">
                <a:solidFill>
                  <a:srgbClr val="EC7A08"/>
                </a:solidFill>
                <a:latin typeface="Arial" pitchFamily="34" charset="0"/>
                <a:cs typeface="Arial" pitchFamily="34" charset="0"/>
              </a:rPr>
              <a:t> Granite </a:t>
            </a:r>
            <a:r>
              <a:rPr lang="en-US" b="1" baseline="-25000" dirty="0" smtClean="0">
                <a:solidFill>
                  <a:srgbClr val="EC7A08"/>
                </a:solidFill>
                <a:latin typeface="Arial" pitchFamily="34" charset="0"/>
                <a:cs typeface="Arial" pitchFamily="34" charset="0"/>
              </a:rPr>
              <a:t> </a:t>
            </a: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As its name suggests, Bella’s design is delicate and appealing, bringing together clear bevels, clear baroque glass, rainglass, seeded glass, granite glass and caming.</a:t>
            </a:r>
            <a:endParaRPr lang="en-US" sz="1600" dirty="0">
              <a:latin typeface="Arial" pitchFamily="34" charset="0"/>
              <a:cs typeface="Arial" pitchFamily="34" charset="0"/>
            </a:endParaRPr>
          </a:p>
        </p:txBody>
      </p:sp>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6954" y="3481245"/>
            <a:ext cx="1907177" cy="2670048"/>
          </a:xfrm>
          <a:prstGeom prst="rect">
            <a:avLst/>
          </a:prstGeom>
        </p:spPr>
      </p:pic>
      <p:sp>
        <p:nvSpPr>
          <p:cNvPr id="29" name="TextBox 28"/>
          <p:cNvSpPr txBox="1"/>
          <p:nvPr/>
        </p:nvSpPr>
        <p:spPr>
          <a:xfrm>
            <a:off x="6542805" y="6151293"/>
            <a:ext cx="1174132" cy="400110"/>
          </a:xfrm>
          <a:prstGeom prst="rect">
            <a:avLst/>
          </a:prstGeom>
          <a:noFill/>
        </p:spPr>
        <p:txBody>
          <a:bodyPr wrap="square" rtlCol="0">
            <a:spAutoFit/>
          </a:bodyPr>
          <a:lstStyle/>
          <a:p>
            <a:r>
              <a:rPr lang="en-US" sz="1000" dirty="0" smtClean="0">
                <a:latin typeface="Arial" pitchFamily="34" charset="0"/>
                <a:cs typeface="Arial" pitchFamily="34" charset="0"/>
              </a:rPr>
              <a:t>Granite Glass / </a:t>
            </a:r>
          </a:p>
          <a:p>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spTree>
    <p:extLst>
      <p:ext uri="{BB962C8B-B14F-4D97-AF65-F5344CB8AC3E}">
        <p14:creationId xmlns:p14="http://schemas.microsoft.com/office/powerpoint/2010/main" val="2556862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09600"/>
          </a:xfrm>
          <a:solidFill>
            <a:schemeClr val="bg1">
              <a:lumMod val="50000"/>
            </a:schemeClr>
          </a:solidFill>
        </p:spPr>
        <p:txBody>
          <a:bodyPr>
            <a:noAutofit/>
          </a:bodyPr>
          <a:lstStyle/>
          <a:p>
            <a:pPr algn="l"/>
            <a:r>
              <a:rPr lang="en-US" sz="2500" dirty="0" smtClean="0">
                <a:solidFill>
                  <a:schemeClr val="bg1"/>
                </a:solidFill>
                <a:latin typeface="Arial" pitchFamily="34" charset="0"/>
                <a:cs typeface="Arial" pitchFamily="34" charset="0"/>
              </a:rPr>
              <a:t>Door Selections: Fiber-Classic</a:t>
            </a:r>
            <a:r>
              <a:rPr lang="en-US" sz="750" dirty="0" smtClean="0">
                <a:solidFill>
                  <a:schemeClr val="bg1"/>
                </a:solidFill>
                <a:latin typeface="Arial" pitchFamily="34" charset="0"/>
                <a:cs typeface="Arial" pitchFamily="34" charset="0"/>
              </a:rPr>
              <a:t>®</a:t>
            </a:r>
            <a:r>
              <a:rPr lang="en-US" sz="2500" baseline="-25000" dirty="0" smtClean="0">
                <a:solidFill>
                  <a:schemeClr val="bg1"/>
                </a:solidFill>
                <a:latin typeface="Arial" pitchFamily="34" charset="0"/>
                <a:cs typeface="Arial" pitchFamily="34" charset="0"/>
              </a:rPr>
              <a:t> </a:t>
            </a:r>
            <a:r>
              <a:rPr lang="en-US" sz="2500" dirty="0" smtClean="0">
                <a:solidFill>
                  <a:schemeClr val="bg1"/>
                </a:solidFill>
                <a:latin typeface="Arial" pitchFamily="34" charset="0"/>
                <a:cs typeface="Arial" pitchFamily="34" charset="0"/>
              </a:rPr>
              <a:t>Collections and Smooth-Star</a:t>
            </a:r>
            <a:r>
              <a:rPr lang="en-US" sz="750" dirty="0" smtClean="0">
                <a:solidFill>
                  <a:schemeClr val="bg1"/>
                </a:solidFill>
                <a:latin typeface="Arial" pitchFamily="34" charset="0"/>
                <a:cs typeface="Arial" pitchFamily="34" charset="0"/>
              </a:rPr>
              <a:t>®</a:t>
            </a:r>
            <a:endParaRPr lang="en-US" sz="750" dirty="0">
              <a:solidFill>
                <a:schemeClr val="bg1"/>
              </a:solidFill>
              <a:latin typeface="Arial" pitchFamily="34" charset="0"/>
              <a:cs typeface="Arial" pitchFamily="34" charset="0"/>
            </a:endParaRPr>
          </a:p>
        </p:txBody>
      </p:sp>
      <p:sp>
        <p:nvSpPr>
          <p:cNvPr id="7" name="Subtitle 2"/>
          <p:cNvSpPr txBox="1">
            <a:spLocks/>
          </p:cNvSpPr>
          <p:nvPr/>
        </p:nvSpPr>
        <p:spPr>
          <a:xfrm>
            <a:off x="152400" y="1143000"/>
            <a:ext cx="5972452" cy="2209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dirty="0" smtClean="0">
                <a:solidFill>
                  <a:schemeClr val="tx1"/>
                </a:solidFill>
                <a:latin typeface="Arial" pitchFamily="34" charset="0"/>
                <a:cs typeface="Arial" pitchFamily="34" charset="0"/>
              </a:rPr>
              <a:t>Fiber-Classic</a:t>
            </a:r>
            <a:r>
              <a:rPr lang="en-US" sz="720" dirty="0" smtClean="0">
                <a:solidFill>
                  <a:schemeClr val="tx1"/>
                </a:solidFill>
                <a:latin typeface="Arial" pitchFamily="34" charset="0"/>
                <a:cs typeface="Arial" pitchFamily="34" charset="0"/>
              </a:rPr>
              <a:t>®</a:t>
            </a:r>
            <a:r>
              <a:rPr lang="en-US" sz="2400" dirty="0" smtClean="0">
                <a:solidFill>
                  <a:schemeClr val="tx1"/>
                </a:solidFill>
                <a:latin typeface="Arial" pitchFamily="34" charset="0"/>
                <a:cs typeface="Arial" pitchFamily="34" charset="0"/>
              </a:rPr>
              <a:t> </a:t>
            </a:r>
          </a:p>
          <a:p>
            <a:pPr algn="l"/>
            <a:r>
              <a:rPr lang="en-US" sz="2400" dirty="0" smtClean="0">
                <a:solidFill>
                  <a:schemeClr val="tx1"/>
                </a:solidFill>
                <a:latin typeface="Arial" pitchFamily="34" charset="0"/>
                <a:cs typeface="Arial" pitchFamily="34" charset="0"/>
              </a:rPr>
              <a:t>Fiber-Classic</a:t>
            </a:r>
            <a:r>
              <a:rPr lang="en-US" sz="720" dirty="0" smtClean="0">
                <a:solidFill>
                  <a:schemeClr val="tx1"/>
                </a:solidFill>
                <a:latin typeface="Arial" pitchFamily="34" charset="0"/>
                <a:cs typeface="Arial" pitchFamily="34" charset="0"/>
              </a:rPr>
              <a:t>®</a:t>
            </a:r>
            <a:r>
              <a:rPr lang="en-US" sz="2400" dirty="0" smtClean="0">
                <a:solidFill>
                  <a:schemeClr val="tx1"/>
                </a:solidFill>
                <a:latin typeface="Arial" pitchFamily="34" charset="0"/>
                <a:cs typeface="Arial" pitchFamily="34" charset="0"/>
              </a:rPr>
              <a:t> Mahogany </a:t>
            </a:r>
            <a:r>
              <a:rPr lang="en-US" sz="2400" dirty="0" err="1" smtClean="0">
                <a:solidFill>
                  <a:schemeClr val="tx1"/>
                </a:solidFill>
                <a:latin typeface="Arial" pitchFamily="34" charset="0"/>
                <a:cs typeface="Arial" pitchFamily="34" charset="0"/>
              </a:rPr>
              <a:t>Collection</a:t>
            </a:r>
            <a:r>
              <a:rPr lang="en-US" sz="720" dirty="0" err="1" smtClean="0">
                <a:solidFill>
                  <a:schemeClr val="tx1"/>
                </a:solidFill>
                <a:latin typeface="Arial" pitchFamily="34" charset="0"/>
                <a:cs typeface="Arial" pitchFamily="34" charset="0"/>
              </a:rPr>
              <a:t>TM</a:t>
            </a:r>
            <a:endParaRPr lang="en-US" sz="720" dirty="0" smtClean="0">
              <a:solidFill>
                <a:schemeClr val="tx1"/>
              </a:solidFill>
              <a:latin typeface="Arial" pitchFamily="34" charset="0"/>
              <a:cs typeface="Arial" pitchFamily="34" charset="0"/>
            </a:endParaRPr>
          </a:p>
          <a:p>
            <a:pPr algn="l"/>
            <a:r>
              <a:rPr lang="en-US" sz="2400" dirty="0" smtClean="0">
                <a:solidFill>
                  <a:schemeClr val="tx1"/>
                </a:solidFill>
                <a:latin typeface="Arial" pitchFamily="34" charset="0"/>
                <a:cs typeface="Arial" pitchFamily="34" charset="0"/>
              </a:rPr>
              <a:t>Fiber-Classic</a:t>
            </a:r>
            <a:r>
              <a:rPr lang="en-US" sz="720" dirty="0" smtClean="0">
                <a:solidFill>
                  <a:schemeClr val="tx1"/>
                </a:solidFill>
                <a:latin typeface="Arial" pitchFamily="34" charset="0"/>
                <a:cs typeface="Arial" pitchFamily="34" charset="0"/>
              </a:rPr>
              <a:t>®</a:t>
            </a:r>
            <a:r>
              <a:rPr lang="en-US" sz="2400" dirty="0" smtClean="0">
                <a:solidFill>
                  <a:schemeClr val="tx1"/>
                </a:solidFill>
                <a:latin typeface="Arial" pitchFamily="34" charset="0"/>
                <a:cs typeface="Arial" pitchFamily="34" charset="0"/>
              </a:rPr>
              <a:t> Oak </a:t>
            </a:r>
            <a:r>
              <a:rPr lang="en-US" sz="2400" dirty="0" err="1" smtClean="0">
                <a:solidFill>
                  <a:schemeClr val="tx1"/>
                </a:solidFill>
                <a:latin typeface="Arial" pitchFamily="34" charset="0"/>
                <a:cs typeface="Arial" pitchFamily="34" charset="0"/>
              </a:rPr>
              <a:t>Collection</a:t>
            </a:r>
            <a:r>
              <a:rPr lang="en-US" sz="720" dirty="0" err="1" smtClean="0">
                <a:solidFill>
                  <a:schemeClr val="tx1"/>
                </a:solidFill>
                <a:latin typeface="Arial" pitchFamily="34" charset="0"/>
                <a:cs typeface="Arial" pitchFamily="34" charset="0"/>
              </a:rPr>
              <a:t>TM</a:t>
            </a:r>
            <a:endParaRPr lang="en-US" sz="720" baseline="-25000" dirty="0">
              <a:solidFill>
                <a:schemeClr val="tx1"/>
              </a:solidFill>
              <a:latin typeface="Arial" pitchFamily="34" charset="0"/>
              <a:cs typeface="Arial" pitchFamily="34" charset="0"/>
            </a:endParaRPr>
          </a:p>
        </p:txBody>
      </p:sp>
      <p:sp>
        <p:nvSpPr>
          <p:cNvPr id="8" name="Subtitle 2"/>
          <p:cNvSpPr txBox="1">
            <a:spLocks/>
          </p:cNvSpPr>
          <p:nvPr/>
        </p:nvSpPr>
        <p:spPr>
          <a:xfrm>
            <a:off x="6541769" y="2072640"/>
            <a:ext cx="2034540" cy="51816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dirty="0" smtClean="0">
                <a:solidFill>
                  <a:schemeClr val="tx1"/>
                </a:solidFill>
                <a:latin typeface="Arial" pitchFamily="34" charset="0"/>
                <a:cs typeface="Arial" pitchFamily="34" charset="0"/>
              </a:rPr>
              <a:t>Smooth-Star</a:t>
            </a:r>
            <a:r>
              <a:rPr lang="en-US" sz="720" dirty="0" smtClean="0">
                <a:solidFill>
                  <a:schemeClr val="tx1"/>
                </a:solidFill>
                <a:latin typeface="Arial" pitchFamily="34" charset="0"/>
                <a:cs typeface="Arial" pitchFamily="34" charset="0"/>
              </a:rPr>
              <a:t>®</a:t>
            </a:r>
            <a:r>
              <a:rPr lang="en-US" sz="2400" dirty="0" smtClean="0">
                <a:solidFill>
                  <a:schemeClr val="tx1"/>
                </a:solidFill>
                <a:latin typeface="Arial" pitchFamily="34" charset="0"/>
                <a:cs typeface="Arial" pitchFamily="34" charset="0"/>
              </a:rPr>
              <a:t> </a:t>
            </a:r>
          </a:p>
        </p:txBody>
      </p:sp>
      <p:grpSp>
        <p:nvGrpSpPr>
          <p:cNvPr id="3" name="Group 2"/>
          <p:cNvGrpSpPr/>
          <p:nvPr/>
        </p:nvGrpSpPr>
        <p:grpSpPr>
          <a:xfrm>
            <a:off x="152400" y="3030230"/>
            <a:ext cx="1828800" cy="1770370"/>
            <a:chOff x="152400" y="3030230"/>
            <a:chExt cx="1828800" cy="1770370"/>
          </a:xfrm>
        </p:grpSpPr>
        <p:pic>
          <p:nvPicPr>
            <p:cNvPr id="4099" name="Picture 3" descr="E:\TT Ad Planner_Disc Master_04142014\AdPlanner\ImageLibrary\Low-Resolution\Door Closeups-Angled Shots\Fiber-Classic Mahogany\FCM_CloseUp_L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55" t="4" r="54304" b="67214"/>
            <a:stretch/>
          </p:blipFill>
          <p:spPr bwMode="auto">
            <a:xfrm>
              <a:off x="228600" y="3063240"/>
              <a:ext cx="1579418" cy="17373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3030230"/>
              <a:ext cx="1828800" cy="246221"/>
            </a:xfrm>
            <a:prstGeom prst="rect">
              <a:avLst/>
            </a:prstGeom>
            <a:noFill/>
          </p:spPr>
          <p:txBody>
            <a:bodyPr wrap="square" rtlCol="0">
              <a:spAutoFit/>
            </a:bodyPr>
            <a:lstStyle/>
            <a:p>
              <a:r>
                <a:rPr lang="en-US" sz="1000" b="1" dirty="0" smtClean="0">
                  <a:solidFill>
                    <a:schemeClr val="bg1"/>
                  </a:solidFill>
                  <a:latin typeface="Arial" pitchFamily="34" charset="0"/>
                  <a:cs typeface="Arial" pitchFamily="34" charset="0"/>
                </a:rPr>
                <a:t> Mahogany </a:t>
              </a:r>
              <a:r>
                <a:rPr lang="en-US" sz="1000" b="1" dirty="0" err="1" smtClean="0">
                  <a:solidFill>
                    <a:schemeClr val="bg1"/>
                  </a:solidFill>
                  <a:latin typeface="Arial" pitchFamily="34" charset="0"/>
                  <a:cs typeface="Arial" pitchFamily="34" charset="0"/>
                </a:rPr>
                <a:t>Collection</a:t>
              </a:r>
              <a:r>
                <a:rPr lang="en-US" sz="500" b="1" dirty="0" err="1" smtClean="0">
                  <a:solidFill>
                    <a:schemeClr val="bg1"/>
                  </a:solidFill>
                  <a:latin typeface="Arial" pitchFamily="34" charset="0"/>
                  <a:cs typeface="Arial" pitchFamily="34" charset="0"/>
                </a:rPr>
                <a:t>TM</a:t>
              </a:r>
              <a:endParaRPr lang="en-US" sz="500" b="1" dirty="0">
                <a:solidFill>
                  <a:schemeClr val="bg1"/>
                </a:solidFill>
                <a:latin typeface="Arial" pitchFamily="34" charset="0"/>
                <a:cs typeface="Arial" pitchFamily="34" charset="0"/>
              </a:endParaRPr>
            </a:p>
          </p:txBody>
        </p:sp>
      </p:grpSp>
      <p:grpSp>
        <p:nvGrpSpPr>
          <p:cNvPr id="4" name="Group 3"/>
          <p:cNvGrpSpPr/>
          <p:nvPr/>
        </p:nvGrpSpPr>
        <p:grpSpPr>
          <a:xfrm>
            <a:off x="2209800" y="3030230"/>
            <a:ext cx="1828800" cy="1770370"/>
            <a:chOff x="2209800" y="3030230"/>
            <a:chExt cx="1828800" cy="1770370"/>
          </a:xfrm>
        </p:grpSpPr>
        <p:pic>
          <p:nvPicPr>
            <p:cNvPr id="1026" name="Picture 2" descr="I:\Therma-Tru\Print Resolution\DoorCloseUps\FCO\FCO_Closeu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212" t="21354" r="686" b="17967"/>
            <a:stretch/>
          </p:blipFill>
          <p:spPr bwMode="auto">
            <a:xfrm>
              <a:off x="2286000" y="3063240"/>
              <a:ext cx="1544320" cy="17373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09800" y="3030230"/>
              <a:ext cx="1828800" cy="246221"/>
            </a:xfrm>
            <a:prstGeom prst="rect">
              <a:avLst/>
            </a:prstGeom>
            <a:noFill/>
          </p:spPr>
          <p:txBody>
            <a:bodyPr wrap="square" rtlCol="0">
              <a:spAutoFit/>
            </a:bodyPr>
            <a:lstStyle/>
            <a:p>
              <a:r>
                <a:rPr lang="en-US" sz="1000" b="1" dirty="0" smtClean="0">
                  <a:solidFill>
                    <a:schemeClr val="bg1"/>
                  </a:solidFill>
                  <a:latin typeface="Arial" pitchFamily="34" charset="0"/>
                  <a:cs typeface="Arial" pitchFamily="34" charset="0"/>
                </a:rPr>
                <a:t> Oak </a:t>
              </a:r>
              <a:r>
                <a:rPr lang="en-US" sz="1000" b="1" dirty="0" err="1" smtClean="0">
                  <a:solidFill>
                    <a:schemeClr val="bg1"/>
                  </a:solidFill>
                  <a:latin typeface="Arial" pitchFamily="34" charset="0"/>
                  <a:cs typeface="Arial" pitchFamily="34" charset="0"/>
                </a:rPr>
                <a:t>Collection</a:t>
              </a:r>
              <a:r>
                <a:rPr lang="en-US" sz="500" b="1" dirty="0" err="1" smtClean="0">
                  <a:solidFill>
                    <a:schemeClr val="bg1"/>
                  </a:solidFill>
                  <a:latin typeface="Arial" pitchFamily="34" charset="0"/>
                  <a:cs typeface="Arial" pitchFamily="34" charset="0"/>
                </a:rPr>
                <a:t>TM</a:t>
              </a:r>
              <a:endParaRPr lang="en-US" sz="500" b="1" dirty="0">
                <a:solidFill>
                  <a:schemeClr val="bg1"/>
                </a:solidFill>
                <a:latin typeface="Arial" pitchFamily="34" charset="0"/>
                <a:cs typeface="Arial" pitchFamily="34" charset="0"/>
              </a:endParaRPr>
            </a:p>
          </p:txBody>
        </p:sp>
      </p:grpSp>
      <p:grpSp>
        <p:nvGrpSpPr>
          <p:cNvPr id="5" name="Group 4"/>
          <p:cNvGrpSpPr/>
          <p:nvPr/>
        </p:nvGrpSpPr>
        <p:grpSpPr>
          <a:xfrm>
            <a:off x="6781800" y="3063240"/>
            <a:ext cx="1828800" cy="1737360"/>
            <a:chOff x="6781800" y="3063240"/>
            <a:chExt cx="1828800" cy="1737360"/>
          </a:xfrm>
        </p:grpSpPr>
        <p:pic>
          <p:nvPicPr>
            <p:cNvPr id="1028" name="Picture 4" descr="I:\Therma-Tru\Print Resolution\DoorCloseUps\SS\SS_CloseUp.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09" t="23150" r="609" b="16392"/>
            <a:stretch/>
          </p:blipFill>
          <p:spPr bwMode="auto">
            <a:xfrm>
              <a:off x="6781800" y="3063240"/>
              <a:ext cx="1554480" cy="17373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781800" y="3063240"/>
              <a:ext cx="1828800" cy="246221"/>
            </a:xfrm>
            <a:prstGeom prst="rect">
              <a:avLst/>
            </a:prstGeom>
            <a:noFill/>
          </p:spPr>
          <p:txBody>
            <a:bodyPr wrap="square" rtlCol="0">
              <a:spAutoFit/>
            </a:bodyPr>
            <a:lstStyle/>
            <a:p>
              <a:r>
                <a:rPr lang="en-US" sz="1000" b="1" dirty="0" smtClean="0">
                  <a:latin typeface="Arial" pitchFamily="34" charset="0"/>
                  <a:cs typeface="Arial" pitchFamily="34" charset="0"/>
                </a:rPr>
                <a:t>Smooth-Star</a:t>
              </a:r>
              <a:r>
                <a:rPr lang="en-US" sz="500" b="1" dirty="0" smtClean="0">
                  <a:latin typeface="Arial" pitchFamily="34" charset="0"/>
                  <a:cs typeface="Arial" pitchFamily="34" charset="0"/>
                </a:rPr>
                <a:t>®</a:t>
              </a:r>
              <a:endParaRPr lang="en-US" sz="500" b="1" dirty="0">
                <a:latin typeface="Arial" pitchFamily="34" charset="0"/>
                <a:cs typeface="Arial" pitchFamily="34" charset="0"/>
              </a:endParaRPr>
            </a:p>
          </p:txBody>
        </p:sp>
      </p:grpSp>
      <p:pic>
        <p:nvPicPr>
          <p:cNvPr id="15" name="Picture 7" descr="E:\TT Ad Planner_Disc Master_04142014\AdPlanner\ImageLibrary\Low-Resolution\Logos\Warranty\JPEG\TTWarranty_Lifetime_4C_L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5029200"/>
            <a:ext cx="1446151" cy="5724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E:\TT Ad Planner_Disc Master_04142014\AdPlanner\ImageLibrary\Low-Resolution\Logos\Warranty\JPEG\TTWarranty_Lifetime_4C_L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964" y="5029200"/>
            <a:ext cx="1446151" cy="5724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Therma-Tru\Print Resolution\Symbols\Jpeg files\tru defens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3124" y="5719096"/>
            <a:ext cx="462876" cy="4998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334000" y="6220833"/>
            <a:ext cx="990600" cy="400110"/>
          </a:xfrm>
          <a:prstGeom prst="rect">
            <a:avLst/>
          </a:prstGeom>
          <a:noFill/>
        </p:spPr>
        <p:txBody>
          <a:bodyPr wrap="square" rtlCol="0">
            <a:spAutoFit/>
          </a:bodyPr>
          <a:lstStyle/>
          <a:p>
            <a:pPr algn="ctr"/>
            <a:r>
              <a:rPr lang="en-US" sz="1000" dirty="0" smtClean="0">
                <a:latin typeface="Arial" pitchFamily="34" charset="0"/>
                <a:cs typeface="Arial" pitchFamily="34" charset="0"/>
              </a:rPr>
              <a:t>Tru-Defense Eligible</a:t>
            </a:r>
            <a:endParaRPr lang="en-US" sz="1000" dirty="0">
              <a:latin typeface="Arial" pitchFamily="34" charset="0"/>
              <a:cs typeface="Arial" pitchFamily="34" charset="0"/>
            </a:endParaRPr>
          </a:p>
        </p:txBody>
      </p:sp>
      <p:pic>
        <p:nvPicPr>
          <p:cNvPr id="19" name="Picture 3" descr="I:\Therma-Tru\Print Resolution\Symbols\Jpeg files\WBD_HVHZ.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024" r="-5302"/>
          <a:stretch/>
        </p:blipFill>
        <p:spPr bwMode="auto">
          <a:xfrm>
            <a:off x="4638959" y="5715000"/>
            <a:ext cx="314041" cy="50246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267200" y="6215734"/>
            <a:ext cx="1066800" cy="400110"/>
          </a:xfrm>
          <a:prstGeom prst="rect">
            <a:avLst/>
          </a:prstGeom>
          <a:noFill/>
        </p:spPr>
        <p:txBody>
          <a:bodyPr wrap="square" rtlCol="0">
            <a:spAutoFit/>
          </a:bodyPr>
          <a:lstStyle>
            <a:defPPr>
              <a:defRPr lang="en-US"/>
            </a:defPPr>
            <a:lvl1pPr algn="ctr">
              <a:defRPr sz="1000">
                <a:latin typeface="Arial" pitchFamily="34" charset="0"/>
                <a:cs typeface="Arial" pitchFamily="34" charset="0"/>
              </a:defRPr>
            </a:lvl1pPr>
          </a:lstStyle>
          <a:p>
            <a:r>
              <a:rPr lang="en-US" dirty="0"/>
              <a:t>WBDR / HVHZ Options</a:t>
            </a:r>
          </a:p>
        </p:txBody>
      </p:sp>
      <p:pic>
        <p:nvPicPr>
          <p:cNvPr id="21" name="Picture 4" descr="I:\Therma-Tru\Print Resolution\Symbols\Jpeg files\Symbol_FireRated_L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7338" y="5715000"/>
            <a:ext cx="235062" cy="50073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429000" y="6222728"/>
            <a:ext cx="838200" cy="400110"/>
          </a:xfrm>
          <a:prstGeom prst="rect">
            <a:avLst/>
          </a:prstGeom>
          <a:noFill/>
        </p:spPr>
        <p:txBody>
          <a:bodyPr wrap="square" rtlCol="0">
            <a:spAutoFit/>
          </a:bodyPr>
          <a:lstStyle/>
          <a:p>
            <a:pPr algn="ctr"/>
            <a:r>
              <a:rPr lang="en-US" sz="1000" dirty="0" smtClean="0">
                <a:latin typeface="Arial" pitchFamily="34" charset="0"/>
                <a:cs typeface="Arial" pitchFamily="34" charset="0"/>
              </a:rPr>
              <a:t>Fire-Rated </a:t>
            </a:r>
            <a:r>
              <a:rPr lang="en-US" sz="1000" dirty="0">
                <a:latin typeface="Arial" pitchFamily="34" charset="0"/>
                <a:cs typeface="Arial" pitchFamily="34" charset="0"/>
              </a:rPr>
              <a:t>Options</a:t>
            </a:r>
          </a:p>
        </p:txBody>
      </p:sp>
      <p:sp>
        <p:nvSpPr>
          <p:cNvPr id="23" name="TextBox 22"/>
          <p:cNvSpPr txBox="1"/>
          <p:nvPr/>
        </p:nvSpPr>
        <p:spPr>
          <a:xfrm>
            <a:off x="1146498" y="5800815"/>
            <a:ext cx="1749102" cy="307777"/>
          </a:xfrm>
          <a:prstGeom prst="rect">
            <a:avLst/>
          </a:prstGeom>
          <a:noFill/>
          <a:ln w="25400">
            <a:solidFill>
              <a:srgbClr val="005293"/>
            </a:solidFill>
          </a:ln>
        </p:spPr>
        <p:txBody>
          <a:bodyPr wrap="square" rtlCol="0">
            <a:spAutoFit/>
          </a:bodyPr>
          <a:lstStyle/>
          <a:p>
            <a:pPr algn="ctr"/>
            <a:r>
              <a:rPr lang="en-US" sz="1400" dirty="0" smtClean="0">
                <a:solidFill>
                  <a:srgbClr val="005293"/>
                </a:solidFill>
                <a:latin typeface="Arial" pitchFamily="34" charset="0"/>
                <a:cs typeface="Arial" pitchFamily="34" charset="0"/>
              </a:rPr>
              <a:t>Fiber-Classic</a:t>
            </a:r>
            <a:r>
              <a:rPr lang="en-US" sz="700" dirty="0" smtClean="0">
                <a:solidFill>
                  <a:srgbClr val="005293"/>
                </a:solidFill>
                <a:latin typeface="Arial" pitchFamily="34" charset="0"/>
                <a:cs typeface="Arial" pitchFamily="34" charset="0"/>
              </a:rPr>
              <a:t>®</a:t>
            </a:r>
            <a:r>
              <a:rPr lang="en-US" sz="1400" dirty="0" smtClean="0">
                <a:solidFill>
                  <a:srgbClr val="005293"/>
                </a:solidFill>
                <a:latin typeface="Arial" pitchFamily="34" charset="0"/>
                <a:cs typeface="Arial" pitchFamily="34" charset="0"/>
              </a:rPr>
              <a:t> Blue</a:t>
            </a:r>
            <a:endParaRPr lang="en-US" sz="1400" dirty="0">
              <a:solidFill>
                <a:srgbClr val="005293"/>
              </a:solidFill>
              <a:latin typeface="Arial" pitchFamily="34" charset="0"/>
              <a:cs typeface="Arial" pitchFamily="34" charset="0"/>
            </a:endParaRPr>
          </a:p>
        </p:txBody>
      </p:sp>
      <p:sp>
        <p:nvSpPr>
          <p:cNvPr id="24" name="Rectangle 23"/>
          <p:cNvSpPr/>
          <p:nvPr/>
        </p:nvSpPr>
        <p:spPr>
          <a:xfrm>
            <a:off x="1146498" y="6214646"/>
            <a:ext cx="1746504" cy="338554"/>
          </a:xfrm>
          <a:prstGeom prst="rect">
            <a:avLst/>
          </a:prstGeom>
          <a:solidFill>
            <a:srgbClr val="005293"/>
          </a:solidFill>
          <a:ln>
            <a:solidFill>
              <a:srgbClr val="00529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6705600" y="5800815"/>
            <a:ext cx="1729740" cy="307777"/>
          </a:xfrm>
          <a:prstGeom prst="rect">
            <a:avLst/>
          </a:prstGeom>
          <a:noFill/>
          <a:ln w="25400">
            <a:solidFill>
              <a:srgbClr val="005293"/>
            </a:solidFill>
          </a:ln>
        </p:spPr>
        <p:txBody>
          <a:bodyPr wrap="square" rtlCol="0">
            <a:spAutoFit/>
          </a:bodyPr>
          <a:lstStyle/>
          <a:p>
            <a:pPr algn="ctr"/>
            <a:r>
              <a:rPr lang="en-US" sz="1400" dirty="0" smtClean="0">
                <a:solidFill>
                  <a:srgbClr val="005293"/>
                </a:solidFill>
                <a:latin typeface="Arial" pitchFamily="34" charset="0"/>
                <a:cs typeface="Arial" pitchFamily="34" charset="0"/>
              </a:rPr>
              <a:t>Smooth-Star</a:t>
            </a:r>
            <a:r>
              <a:rPr lang="en-US" sz="700" dirty="0" smtClean="0">
                <a:solidFill>
                  <a:srgbClr val="005293"/>
                </a:solidFill>
                <a:latin typeface="Arial" pitchFamily="34" charset="0"/>
                <a:cs typeface="Arial" pitchFamily="34" charset="0"/>
              </a:rPr>
              <a:t>®</a:t>
            </a:r>
            <a:r>
              <a:rPr lang="en-US" sz="1400" dirty="0" smtClean="0">
                <a:solidFill>
                  <a:srgbClr val="005293"/>
                </a:solidFill>
                <a:latin typeface="Arial" pitchFamily="34" charset="0"/>
                <a:cs typeface="Arial" pitchFamily="34" charset="0"/>
              </a:rPr>
              <a:t> Blue</a:t>
            </a:r>
            <a:endParaRPr lang="en-US" sz="1400" dirty="0">
              <a:solidFill>
                <a:srgbClr val="005293"/>
              </a:solidFill>
              <a:latin typeface="Arial" pitchFamily="34" charset="0"/>
              <a:cs typeface="Arial" pitchFamily="34" charset="0"/>
            </a:endParaRPr>
          </a:p>
        </p:txBody>
      </p:sp>
      <p:sp>
        <p:nvSpPr>
          <p:cNvPr id="28" name="Rectangle 27"/>
          <p:cNvSpPr/>
          <p:nvPr/>
        </p:nvSpPr>
        <p:spPr>
          <a:xfrm>
            <a:off x="6705600" y="6216616"/>
            <a:ext cx="1729740" cy="336584"/>
          </a:xfrm>
          <a:prstGeom prst="rect">
            <a:avLst/>
          </a:prstGeom>
          <a:solidFill>
            <a:srgbClr val="005293"/>
          </a:solidFill>
          <a:ln>
            <a:solidFill>
              <a:srgbClr val="00529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705600" y="973723"/>
            <a:ext cx="1729740" cy="307777"/>
          </a:xfrm>
          <a:prstGeom prst="rect">
            <a:avLst/>
          </a:prstGeom>
          <a:noFill/>
          <a:ln w="25400">
            <a:solidFill>
              <a:srgbClr val="666666"/>
            </a:solidFill>
          </a:ln>
        </p:spPr>
        <p:txBody>
          <a:bodyPr wrap="square" rtlCol="0">
            <a:spAutoFit/>
          </a:bodyPr>
          <a:lstStyle/>
          <a:p>
            <a:pPr algn="ctr"/>
            <a:r>
              <a:rPr lang="en-US" sz="1400" dirty="0" smtClean="0">
                <a:solidFill>
                  <a:srgbClr val="808285"/>
                </a:solidFill>
                <a:latin typeface="Arial" pitchFamily="34" charset="0"/>
                <a:cs typeface="Arial" pitchFamily="34" charset="0"/>
              </a:rPr>
              <a:t>Generic Gray</a:t>
            </a:r>
            <a:endParaRPr lang="en-US" sz="1400" dirty="0">
              <a:solidFill>
                <a:srgbClr val="808285"/>
              </a:solidFill>
              <a:latin typeface="Arial" pitchFamily="34" charset="0"/>
              <a:cs typeface="Arial" pitchFamily="34" charset="0"/>
            </a:endParaRPr>
          </a:p>
        </p:txBody>
      </p:sp>
      <p:sp>
        <p:nvSpPr>
          <p:cNvPr id="30" name="Rectangle 29"/>
          <p:cNvSpPr/>
          <p:nvPr/>
        </p:nvSpPr>
        <p:spPr>
          <a:xfrm>
            <a:off x="6705600" y="1389524"/>
            <a:ext cx="1729740" cy="254616"/>
          </a:xfrm>
          <a:prstGeom prst="rect">
            <a:avLst/>
          </a:prstGeom>
          <a:solidFill>
            <a:srgbClr val="666666"/>
          </a:solidFill>
          <a:ln>
            <a:solidFill>
              <a:srgbClr val="66666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8285"/>
              </a:solidFill>
            </a:endParaRPr>
          </a:p>
        </p:txBody>
      </p:sp>
      <p:sp>
        <p:nvSpPr>
          <p:cNvPr id="12" name="Slide Number Placeholder 11"/>
          <p:cNvSpPr>
            <a:spLocks noGrp="1"/>
          </p:cNvSpPr>
          <p:nvPr>
            <p:ph type="sldNum" sz="quarter" idx="12"/>
          </p:nvPr>
        </p:nvSpPr>
        <p:spPr>
          <a:xfrm>
            <a:off x="6629400" y="6492875"/>
            <a:ext cx="2133600" cy="365125"/>
          </a:xfrm>
        </p:spPr>
        <p:txBody>
          <a:bodyPr/>
          <a:lstStyle/>
          <a:p>
            <a:fld id="{D38E56C4-1D0B-4ED1-A83F-20B764F11907}" type="slidenum">
              <a:rPr lang="en-US" smtClean="0"/>
              <a:t>24</a:t>
            </a:fld>
            <a:endParaRPr lang="en-US" dirty="0"/>
          </a:p>
        </p:txBody>
      </p:sp>
    </p:spTree>
    <p:extLst>
      <p:ext uri="{BB962C8B-B14F-4D97-AF65-F5344CB8AC3E}">
        <p14:creationId xmlns:p14="http://schemas.microsoft.com/office/powerpoint/2010/main" val="2190385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E:\TT Ad Planner_Disc Master_04142014\AdPlanner\ImageLibrary\Low-Resolution\Stains and Swatches\Stains\Fiber-Classic Mahogany\FCM_EngWalnutStain_L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2534" y="2411728"/>
            <a:ext cx="868680" cy="122681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905374" y="3384559"/>
            <a:ext cx="1143000" cy="215444"/>
          </a:xfrm>
          <a:prstGeom prst="rect">
            <a:avLst/>
          </a:prstGeom>
          <a:noFill/>
        </p:spPr>
        <p:txBody>
          <a:bodyPr wrap="square" rtlCol="0">
            <a:spAutoFit/>
          </a:bodyPr>
          <a:lstStyle/>
          <a:p>
            <a:pPr algn="ctr"/>
            <a:r>
              <a:rPr lang="en-US" sz="800" b="1" dirty="0" smtClean="0">
                <a:solidFill>
                  <a:schemeClr val="bg1"/>
                </a:solidFill>
                <a:latin typeface="Arial" pitchFamily="34" charset="0"/>
                <a:cs typeface="Arial" pitchFamily="34" charset="0"/>
              </a:rPr>
              <a:t>English Walnut</a:t>
            </a:r>
            <a:endParaRPr lang="en-US" sz="800" b="1" dirty="0">
              <a:solidFill>
                <a:schemeClr val="bg1"/>
              </a:solidFill>
              <a:latin typeface="Arial" pitchFamily="34" charset="0"/>
              <a:cs typeface="Arial" pitchFamily="34" charset="0"/>
            </a:endParaRPr>
          </a:p>
        </p:txBody>
      </p:sp>
      <p:pic>
        <p:nvPicPr>
          <p:cNvPr id="16390" name="Picture 6" descr="E:\TT Ad Planner_Disc Master_04142014\AdPlanner\ImageLibrary\Low-Resolution\Stains and Swatches\Stains\Fiber-Classic Mahogany\FCM_MahoganyStain_L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174" y="2411727"/>
            <a:ext cx="868680" cy="1226818"/>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E:\TT Ad Planner_Disc Master_04142014\AdPlanner\ImageLibrary\Low-Resolution\Stains and Swatches\Stains\Fiber-Classic Mahogany\FCM_CedarStain_L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1243" y="2402204"/>
            <a:ext cx="868680" cy="123634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E:\TT Ad Planner_Disc Master_04142014\AdPlanner\ImageLibrary\Low-Resolution\Stains and Swatches\Stains\Fiber-Classic Mahogany\FCM_WalnutStain_L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411727"/>
            <a:ext cx="868680" cy="122681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114800" y="3379528"/>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Walnut</a:t>
            </a:r>
            <a:endParaRPr lang="en-US" sz="900" b="1" dirty="0">
              <a:solidFill>
                <a:schemeClr val="bg1"/>
              </a:solidFill>
              <a:latin typeface="Arial" pitchFamily="34" charset="0"/>
              <a:cs typeface="Arial" pitchFamily="34" charset="0"/>
            </a:endParaRPr>
          </a:p>
        </p:txBody>
      </p:sp>
      <p:pic>
        <p:nvPicPr>
          <p:cNvPr id="16391" name="Picture 7" descr="E:\TT Ad Planner_Disc Master_04142014\AdPlanner\ImageLibrary\Low-Resolution\Stains and Swatches\Stains\Fiber-Classic Mahogany\FCM_NaturalOakStain_L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2411727"/>
            <a:ext cx="868680" cy="1226818"/>
          </a:xfrm>
          <a:prstGeom prst="rect">
            <a:avLst/>
          </a:prstGeom>
          <a:noFill/>
          <a:extLst>
            <a:ext uri="{909E8E84-426E-40DD-AFC4-6F175D3DCCD1}">
              <a14:hiddenFill xmlns:a14="http://schemas.microsoft.com/office/drawing/2010/main">
                <a:solidFill>
                  <a:srgbClr val="FFFFFF"/>
                </a:solidFill>
              </a14:hiddenFill>
            </a:ext>
          </a:extLst>
        </p:spPr>
      </p:pic>
      <p:pic>
        <p:nvPicPr>
          <p:cNvPr id="16395" name="Picture 11" descr="E:\TT Ad Planner_Disc Master_04142014\AdPlanner\ImageLibrary\Low-Resolution\Stains and Swatches\Stains\Fiber-Classic Oak\FCO_EnglishWalnutStain_L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7560" y="5478780"/>
            <a:ext cx="868680" cy="122682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5867400" y="6451610"/>
            <a:ext cx="1143000" cy="261610"/>
          </a:xfrm>
          <a:prstGeom prst="rect">
            <a:avLst/>
          </a:prstGeom>
          <a:noFill/>
        </p:spPr>
        <p:txBody>
          <a:bodyPr wrap="square" rtlCol="0">
            <a:spAutoFit/>
          </a:bodyPr>
          <a:lstStyle/>
          <a:p>
            <a:pPr algn="ctr"/>
            <a:r>
              <a:rPr lang="en-US" sz="1050" b="1" dirty="0" smtClean="0">
                <a:solidFill>
                  <a:schemeClr val="bg1"/>
                </a:solidFill>
              </a:rPr>
              <a:t>English Walnut</a:t>
            </a:r>
            <a:endParaRPr lang="en-US" sz="1050" b="1" dirty="0">
              <a:solidFill>
                <a:schemeClr val="bg1"/>
              </a:solidFill>
            </a:endParaRPr>
          </a:p>
        </p:txBody>
      </p:sp>
      <p:pic>
        <p:nvPicPr>
          <p:cNvPr id="16393" name="Picture 9" descr="E:\TT Ad Planner_Disc Master_04142014\AdPlanner\ImageLibrary\Low-Resolution\Stains and Swatches\Stains\Fiber-Classic Oak\FCO_CedarStain_L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8083" y="5471160"/>
            <a:ext cx="86868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16399" name="Picture 15" descr="E:\TT Ad Planner_Disc Master_04142014\AdPlanner\ImageLibrary\Low-Resolution\Stains and Swatches\Stains\Fiber-Classic Oak\FCO_WalnutStain_L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5363" y="5470474"/>
            <a:ext cx="868680" cy="1235124"/>
          </a:xfrm>
          <a:prstGeom prst="rect">
            <a:avLst/>
          </a:prstGeom>
          <a:noFill/>
          <a:extLst>
            <a:ext uri="{909E8E84-426E-40DD-AFC4-6F175D3DCCD1}">
              <a14:hiddenFill xmlns:a14="http://schemas.microsoft.com/office/drawing/2010/main">
                <a:solidFill>
                  <a:srgbClr val="FFFFFF"/>
                </a:solidFill>
              </a14:hiddenFill>
            </a:ext>
          </a:extLst>
        </p:spPr>
      </p:pic>
      <p:pic>
        <p:nvPicPr>
          <p:cNvPr id="16397" name="Picture 13" descr="E:\TT Ad Planner_Disc Master_04142014\AdPlanner\ImageLibrary\Low-Resolution\Stains and Swatches\Stains\Fiber-Classic Oak\FCO_MahoganyStain_L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49096" y="5470473"/>
            <a:ext cx="868680" cy="1235123"/>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5077587" y="6446579"/>
            <a:ext cx="866575" cy="261610"/>
          </a:xfrm>
          <a:prstGeom prst="rect">
            <a:avLst/>
          </a:prstGeom>
          <a:noFill/>
        </p:spPr>
        <p:txBody>
          <a:bodyPr wrap="square" rtlCol="0">
            <a:spAutoFit/>
          </a:bodyPr>
          <a:lstStyle/>
          <a:p>
            <a:pPr algn="ctr"/>
            <a:r>
              <a:rPr lang="en-US" sz="1100" b="1" dirty="0" smtClean="0">
                <a:solidFill>
                  <a:schemeClr val="bg1"/>
                </a:solidFill>
              </a:rPr>
              <a:t>Walnut</a:t>
            </a:r>
            <a:endParaRPr lang="en-US" sz="1100" b="1" dirty="0">
              <a:solidFill>
                <a:schemeClr val="bg1"/>
              </a:solidFill>
            </a:endParaRPr>
          </a:p>
        </p:txBody>
      </p:sp>
      <p:sp>
        <p:nvSpPr>
          <p:cNvPr id="35" name="TextBox 34"/>
          <p:cNvSpPr txBox="1"/>
          <p:nvPr/>
        </p:nvSpPr>
        <p:spPr>
          <a:xfrm>
            <a:off x="4251201" y="6443986"/>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Mahogany</a:t>
            </a:r>
            <a:endParaRPr lang="en-US" sz="900" b="1" dirty="0">
              <a:solidFill>
                <a:schemeClr val="bg1"/>
              </a:solidFill>
              <a:latin typeface="Arial" pitchFamily="34" charset="0"/>
              <a:cs typeface="Arial" pitchFamily="34" charset="0"/>
            </a:endParaRPr>
          </a:p>
        </p:txBody>
      </p:sp>
      <p:pic>
        <p:nvPicPr>
          <p:cNvPr id="16398" name="Picture 14" descr="E:\TT Ad Planner_Disc Master_04142014\AdPlanner\ImageLibrary\Low-Resolution\Stains and Swatches\Stains\Fiber-Classic Oak\FCO_NaturalOakStain_LR.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03716" y="5470473"/>
            <a:ext cx="868680" cy="123512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447800" y="6443990"/>
            <a:ext cx="964600"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Natural Oak</a:t>
            </a:r>
            <a:endParaRPr lang="en-US" sz="900" b="1" dirty="0">
              <a:solidFill>
                <a:schemeClr val="bg1"/>
              </a:solidFill>
              <a:latin typeface="Arial" pitchFamily="34" charset="0"/>
              <a:cs typeface="Arial" pitchFamily="34" charset="0"/>
            </a:endParaRPr>
          </a:p>
        </p:txBody>
      </p:sp>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86600" y="4088878"/>
            <a:ext cx="1944151" cy="2616722"/>
          </a:xfrm>
          <a:prstGeom prst="rect">
            <a:avLst/>
          </a:prstGeom>
        </p:spPr>
      </p:pic>
      <p:pic>
        <p:nvPicPr>
          <p:cNvPr id="16396" name="Picture 12" descr="E:\TT Ad Planner_Disc Master_04142014\AdPlanner\ImageLibrary\Low-Resolution\Stains and Swatches\Stains\Fiber-Classic Oak\FCO_LightOakStain_LR.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120" y="5470476"/>
            <a:ext cx="868680" cy="1235123"/>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E:\TT Ad Planner_Disc Master_04142014\AdPlanner\ImageLibrary\Low-Resolution\Stains and Swatches\Stains\Fiber-Classic Oak\FCO_CherryStain_LR.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67569" y="5471160"/>
            <a:ext cx="86868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E:\TT Ad Planner_Disc Master_04142014\AdPlanner\ImageLibrary\Low-Resolution\Stains and Swatches\Stains\Fiber-Classic Mahogany\FCM_LightOakStain_L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97183" y="2411727"/>
            <a:ext cx="868680" cy="1226819"/>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E:\TT Ad Planner_Disc Master_04142014\AdPlanner\ImageLibrary\Low-Resolution\Stains and Swatches\Stains\Fiber-Classic Mahogany\FCM_CherryStain_LR.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88178" y="2411730"/>
            <a:ext cx="868680" cy="122681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bg1"/>
                </a:solidFill>
                <a:latin typeface="Arial" pitchFamily="34" charset="0"/>
                <a:cs typeface="Arial" pitchFamily="34" charset="0"/>
              </a:rPr>
              <a:t>Fiber-Classic</a:t>
            </a:r>
            <a:r>
              <a:rPr lang="en-US" sz="800" dirty="0" smtClean="0">
                <a:solidFill>
                  <a:schemeClr val="bg1"/>
                </a:solidFill>
                <a:latin typeface="Arial" pitchFamily="34" charset="0"/>
                <a:cs typeface="Arial" pitchFamily="34" charset="0"/>
              </a:rPr>
              <a:t>®</a:t>
            </a:r>
            <a:r>
              <a:rPr lang="en-US" sz="2800" baseline="-25000" dirty="0" smtClean="0">
                <a:solidFill>
                  <a:schemeClr val="bg1"/>
                </a:solidFill>
                <a:latin typeface="Arial" pitchFamily="34" charset="0"/>
                <a:cs typeface="Arial" pitchFamily="34" charset="0"/>
              </a:rPr>
              <a:t> </a:t>
            </a:r>
            <a:r>
              <a:rPr lang="en-US" sz="2800" dirty="0" smtClean="0">
                <a:solidFill>
                  <a:schemeClr val="bg1"/>
                </a:solidFill>
                <a:latin typeface="Arial" pitchFamily="34" charset="0"/>
                <a:cs typeface="Arial" pitchFamily="34" charset="0"/>
              </a:rPr>
              <a:t>Mahogany </a:t>
            </a:r>
            <a:r>
              <a:rPr lang="en-US" sz="2800" dirty="0" err="1" smtClean="0">
                <a:solidFill>
                  <a:schemeClr val="bg1"/>
                </a:solidFill>
                <a:latin typeface="Arial" pitchFamily="34" charset="0"/>
                <a:cs typeface="Arial" pitchFamily="34" charset="0"/>
              </a:rPr>
              <a:t>Collection</a:t>
            </a:r>
            <a:r>
              <a:rPr lang="en-US" sz="800" dirty="0" err="1" smtClean="0">
                <a:solidFill>
                  <a:schemeClr val="bg1"/>
                </a:solidFill>
                <a:latin typeface="Arial" pitchFamily="34" charset="0"/>
                <a:cs typeface="Arial" pitchFamily="34" charset="0"/>
              </a:rPr>
              <a:t>TM</a:t>
            </a:r>
            <a:r>
              <a:rPr lang="en-US" sz="2800" baseline="-25000" dirty="0" smtClean="0">
                <a:solidFill>
                  <a:schemeClr val="bg1"/>
                </a:solidFill>
                <a:latin typeface="Arial" pitchFamily="34" charset="0"/>
                <a:cs typeface="Arial" pitchFamily="34" charset="0"/>
              </a:rPr>
              <a:t> </a:t>
            </a:r>
            <a:r>
              <a:rPr lang="en-US" sz="2800" dirty="0" smtClean="0">
                <a:solidFill>
                  <a:schemeClr val="bg1"/>
                </a:solidFill>
                <a:latin typeface="Arial" pitchFamily="34" charset="0"/>
                <a:cs typeface="Arial" pitchFamily="34" charset="0"/>
              </a:rPr>
              <a:t>&amp; Oak </a:t>
            </a:r>
            <a:r>
              <a:rPr lang="en-US" sz="2800" dirty="0" err="1">
                <a:solidFill>
                  <a:schemeClr val="bg1"/>
                </a:solidFill>
                <a:latin typeface="Arial" pitchFamily="34" charset="0"/>
                <a:cs typeface="Arial" pitchFamily="34" charset="0"/>
              </a:rPr>
              <a:t>Collection</a:t>
            </a:r>
            <a:r>
              <a:rPr lang="en-US" sz="800" dirty="0" err="1">
                <a:solidFill>
                  <a:schemeClr val="bg1"/>
                </a:solidFill>
                <a:latin typeface="Arial" pitchFamily="34" charset="0"/>
                <a:cs typeface="Arial" pitchFamily="34" charset="0"/>
              </a:rPr>
              <a:t>TM</a:t>
            </a:r>
            <a:endParaRPr lang="en-US" sz="800" baseline="-25000" dirty="0">
              <a:solidFill>
                <a:schemeClr val="bg1"/>
              </a:solidFill>
              <a:latin typeface="Arial" pitchFamily="34" charset="0"/>
              <a:cs typeface="Arial" pitchFamily="34" charset="0"/>
            </a:endParaRPr>
          </a:p>
        </p:txBody>
      </p:sp>
      <p:sp>
        <p:nvSpPr>
          <p:cNvPr id="3" name="TextBox 2"/>
          <p:cNvSpPr txBox="1"/>
          <p:nvPr/>
        </p:nvSpPr>
        <p:spPr>
          <a:xfrm>
            <a:off x="76199" y="762000"/>
            <a:ext cx="8954552" cy="1154162"/>
          </a:xfrm>
          <a:prstGeom prst="rect">
            <a:avLst/>
          </a:prstGeom>
          <a:noFill/>
        </p:spPr>
        <p:txBody>
          <a:bodyPr wrap="square" rtlCol="0">
            <a:spAutoFit/>
          </a:bodyPr>
          <a:lstStyle/>
          <a:p>
            <a:r>
              <a:rPr lang="en-US" sz="1300" dirty="0" smtClean="0">
                <a:latin typeface="Arial" pitchFamily="34" charset="0"/>
                <a:cs typeface="Arial" pitchFamily="34" charset="0"/>
              </a:rPr>
              <a:t>Wood grains to suit any style.</a:t>
            </a:r>
          </a:p>
          <a:p>
            <a:endParaRPr lang="en-US" sz="400" dirty="0">
              <a:latin typeface="Arial" pitchFamily="34" charset="0"/>
              <a:cs typeface="Arial" pitchFamily="34" charset="0"/>
            </a:endParaRPr>
          </a:p>
          <a:p>
            <a:r>
              <a:rPr lang="en-US" sz="1300" dirty="0" smtClean="0">
                <a:latin typeface="Arial" pitchFamily="34" charset="0"/>
                <a:cs typeface="Arial" pitchFamily="34" charset="0"/>
              </a:rPr>
              <a:t>Choose from two wood-grained collections for the perfect fiberglass door to fit a variety of home styles at an excellent value. Fiber-Classic Mahogany complements rich wood tones in home interiors, extending the look to the outside with beauty and elegance. Fiber-Classic Oak is the door that started the fiberglass revolution, featuring the distinctive look of natural Oak graining.</a:t>
            </a:r>
            <a:endParaRPr lang="en-US" sz="1300" dirty="0">
              <a:latin typeface="Arial" pitchFamily="34" charset="0"/>
              <a:cs typeface="Arial" pitchFamily="34" charset="0"/>
            </a:endParaRPr>
          </a:p>
        </p:txBody>
      </p:sp>
      <p:sp>
        <p:nvSpPr>
          <p:cNvPr id="9" name="TextBox 8"/>
          <p:cNvSpPr txBox="1"/>
          <p:nvPr/>
        </p:nvSpPr>
        <p:spPr>
          <a:xfrm>
            <a:off x="2286000" y="3379528"/>
            <a:ext cx="865920"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Light Oak</a:t>
            </a:r>
            <a:endParaRPr lang="en-US" sz="900" b="1" dirty="0">
              <a:solidFill>
                <a:schemeClr val="bg1"/>
              </a:solidFill>
              <a:latin typeface="Arial" pitchFamily="34" charset="0"/>
              <a:cs typeface="Arial" pitchFamily="34" charset="0"/>
            </a:endParaRPr>
          </a:p>
        </p:txBody>
      </p:sp>
      <p:sp>
        <p:nvSpPr>
          <p:cNvPr id="21" name="TextBox 20"/>
          <p:cNvSpPr txBox="1"/>
          <p:nvPr/>
        </p:nvSpPr>
        <p:spPr>
          <a:xfrm>
            <a:off x="7793062" y="3395990"/>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Cedar</a:t>
            </a:r>
            <a:endParaRPr lang="en-US" sz="900" b="1" dirty="0">
              <a:solidFill>
                <a:schemeClr val="bg1"/>
              </a:solidFill>
              <a:latin typeface="Arial" pitchFamily="34" charset="0"/>
              <a:cs typeface="Arial" pitchFamily="34" charset="0"/>
            </a:endParaRPr>
          </a:p>
        </p:txBody>
      </p:sp>
      <p:sp>
        <p:nvSpPr>
          <p:cNvPr id="23" name="TextBox 22"/>
          <p:cNvSpPr txBox="1"/>
          <p:nvPr/>
        </p:nvSpPr>
        <p:spPr>
          <a:xfrm>
            <a:off x="3152440" y="3395989"/>
            <a:ext cx="964600"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Natural Oak</a:t>
            </a:r>
            <a:endParaRPr lang="en-US" sz="900" b="1" dirty="0">
              <a:solidFill>
                <a:schemeClr val="bg1"/>
              </a:solidFill>
              <a:latin typeface="Arial" pitchFamily="34" charset="0"/>
              <a:cs typeface="Arial" pitchFamily="34" charset="0"/>
            </a:endParaRPr>
          </a:p>
        </p:txBody>
      </p:sp>
      <p:sp>
        <p:nvSpPr>
          <p:cNvPr id="27" name="TextBox 26"/>
          <p:cNvSpPr txBox="1"/>
          <p:nvPr/>
        </p:nvSpPr>
        <p:spPr>
          <a:xfrm>
            <a:off x="6889230" y="3375191"/>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Cherry</a:t>
            </a:r>
            <a:endParaRPr lang="en-US" sz="900" b="1" dirty="0">
              <a:solidFill>
                <a:schemeClr val="bg1"/>
              </a:solidFill>
              <a:latin typeface="Arial" pitchFamily="34" charset="0"/>
              <a:cs typeface="Arial" pitchFamily="34" charset="0"/>
            </a:endParaRPr>
          </a:p>
        </p:txBody>
      </p:sp>
      <p:sp>
        <p:nvSpPr>
          <p:cNvPr id="10" name="TextBox 9"/>
          <p:cNvSpPr txBox="1"/>
          <p:nvPr/>
        </p:nvSpPr>
        <p:spPr>
          <a:xfrm>
            <a:off x="2209800" y="2130623"/>
            <a:ext cx="3400626" cy="276999"/>
          </a:xfrm>
          <a:prstGeom prst="rect">
            <a:avLst/>
          </a:prstGeom>
          <a:noFill/>
        </p:spPr>
        <p:txBody>
          <a:bodyPr wrap="square" rtlCol="0">
            <a:spAutoFit/>
          </a:bodyPr>
          <a:lstStyle/>
          <a:p>
            <a:r>
              <a:rPr lang="en-US" sz="1200" dirty="0" smtClean="0">
                <a:latin typeface="Arial" pitchFamily="34" charset="0"/>
                <a:cs typeface="Arial" pitchFamily="34" charset="0"/>
              </a:rPr>
              <a:t>Same-Day</a:t>
            </a:r>
            <a:r>
              <a:rPr lang="en-US" sz="600" dirty="0" smtClean="0">
                <a:latin typeface="Arial" pitchFamily="34" charset="0"/>
                <a:cs typeface="Arial" pitchFamily="34" charset="0"/>
              </a:rPr>
              <a:t>®</a:t>
            </a:r>
            <a:r>
              <a:rPr lang="en-US" sz="1200" dirty="0" smtClean="0">
                <a:latin typeface="Arial" pitchFamily="34" charset="0"/>
                <a:cs typeface="Arial" pitchFamily="34" charset="0"/>
              </a:rPr>
              <a:t> Stain Finish Colors </a:t>
            </a:r>
          </a:p>
        </p:txBody>
      </p:sp>
      <p:pic>
        <p:nvPicPr>
          <p:cNvPr id="12297" name="Picture 9" descr="E:\TT Ad Planner_Disc Master_04142014\AdPlanner\ImageLibrary\Low-Resolution\Logos\Warranty\JPEG\SDS_5YrWarranty_LR.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53400" y="2115234"/>
            <a:ext cx="914400" cy="4698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8132" y="2371546"/>
            <a:ext cx="1965468" cy="2617247"/>
          </a:xfrm>
          <a:prstGeom prst="rect">
            <a:avLst/>
          </a:prstGeom>
        </p:spPr>
      </p:pic>
      <p:sp>
        <p:nvSpPr>
          <p:cNvPr id="36" name="TextBox 35"/>
          <p:cNvSpPr txBox="1"/>
          <p:nvPr/>
        </p:nvSpPr>
        <p:spPr>
          <a:xfrm>
            <a:off x="6098083" y="6443986"/>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Cedar</a:t>
            </a:r>
            <a:endParaRPr lang="en-US" sz="900" b="1" dirty="0">
              <a:solidFill>
                <a:schemeClr val="bg1"/>
              </a:solidFill>
              <a:latin typeface="Arial" pitchFamily="34" charset="0"/>
              <a:cs typeface="Arial" pitchFamily="34" charset="0"/>
            </a:endParaRPr>
          </a:p>
        </p:txBody>
      </p:sp>
      <p:sp>
        <p:nvSpPr>
          <p:cNvPr id="39" name="TextBox 38"/>
          <p:cNvSpPr txBox="1"/>
          <p:nvPr/>
        </p:nvSpPr>
        <p:spPr>
          <a:xfrm>
            <a:off x="5169674" y="6443990"/>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Cherry</a:t>
            </a:r>
            <a:endParaRPr lang="en-US" sz="900" b="1" dirty="0">
              <a:solidFill>
                <a:schemeClr val="bg1"/>
              </a:solidFill>
              <a:latin typeface="Arial" pitchFamily="34" charset="0"/>
              <a:cs typeface="Arial" pitchFamily="34" charset="0"/>
            </a:endParaRPr>
          </a:p>
        </p:txBody>
      </p:sp>
      <p:sp>
        <p:nvSpPr>
          <p:cNvPr id="40" name="TextBox 39"/>
          <p:cNvSpPr txBox="1"/>
          <p:nvPr/>
        </p:nvSpPr>
        <p:spPr>
          <a:xfrm>
            <a:off x="3609774" y="5181600"/>
            <a:ext cx="3400626" cy="276999"/>
          </a:xfrm>
          <a:prstGeom prst="rect">
            <a:avLst/>
          </a:prstGeom>
          <a:noFill/>
        </p:spPr>
        <p:txBody>
          <a:bodyPr wrap="square" rtlCol="0">
            <a:spAutoFit/>
          </a:bodyPr>
          <a:lstStyle/>
          <a:p>
            <a:pPr algn="r"/>
            <a:r>
              <a:rPr lang="en-US" sz="1200" dirty="0" smtClean="0">
                <a:latin typeface="Arial" pitchFamily="34" charset="0"/>
                <a:cs typeface="Arial" pitchFamily="34" charset="0"/>
              </a:rPr>
              <a:t>Same-Day</a:t>
            </a:r>
            <a:r>
              <a:rPr lang="en-US" sz="600" dirty="0" smtClean="0">
                <a:latin typeface="Arial" pitchFamily="34" charset="0"/>
                <a:cs typeface="Arial" pitchFamily="34" charset="0"/>
              </a:rPr>
              <a:t>®</a:t>
            </a:r>
            <a:r>
              <a:rPr lang="en-US" sz="1200" dirty="0" smtClean="0">
                <a:latin typeface="Arial" pitchFamily="34" charset="0"/>
                <a:cs typeface="Arial" pitchFamily="34" charset="0"/>
              </a:rPr>
              <a:t> Stain Finish Colors </a:t>
            </a:r>
          </a:p>
        </p:txBody>
      </p:sp>
      <p:pic>
        <p:nvPicPr>
          <p:cNvPr id="41" name="Picture 9" descr="E:\TT Ad Planner_Disc Master_04142014\AdPlanner\ImageLibrary\Low-Resolution\Logos\Warranty\JPEG\SDS_5YrWarranty_LR.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9060" y="5257800"/>
            <a:ext cx="914400" cy="4698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220" y="2054423"/>
            <a:ext cx="2327980" cy="307777"/>
          </a:xfrm>
          <a:prstGeom prst="rect">
            <a:avLst/>
          </a:prstGeom>
          <a:noFill/>
        </p:spPr>
        <p:txBody>
          <a:bodyPr wrap="square" rtlCol="0">
            <a:spAutoFit/>
          </a:bodyPr>
          <a:lstStyle/>
          <a:p>
            <a:r>
              <a:rPr lang="en-US" sz="1400" b="1" dirty="0" smtClean="0">
                <a:solidFill>
                  <a:srgbClr val="005293"/>
                </a:solidFill>
                <a:latin typeface="Arial" pitchFamily="34" charset="0"/>
                <a:cs typeface="Arial" pitchFamily="34" charset="0"/>
              </a:rPr>
              <a:t>Fiber-Classic</a:t>
            </a:r>
            <a:r>
              <a:rPr lang="en-US" sz="700" dirty="0" smtClean="0">
                <a:solidFill>
                  <a:srgbClr val="005293"/>
                </a:solidFill>
                <a:latin typeface="Arial" pitchFamily="34" charset="0"/>
                <a:cs typeface="Arial" pitchFamily="34" charset="0"/>
              </a:rPr>
              <a:t>®</a:t>
            </a:r>
            <a:r>
              <a:rPr lang="en-US" sz="1400" baseline="-25000" dirty="0" smtClean="0">
                <a:solidFill>
                  <a:srgbClr val="005293"/>
                </a:solidFill>
                <a:latin typeface="Arial" pitchFamily="34" charset="0"/>
                <a:cs typeface="Arial" pitchFamily="34" charset="0"/>
              </a:rPr>
              <a:t> </a:t>
            </a:r>
            <a:r>
              <a:rPr lang="en-US" sz="1400" b="1" dirty="0" smtClean="0">
                <a:solidFill>
                  <a:srgbClr val="005293"/>
                </a:solidFill>
                <a:latin typeface="Arial" pitchFamily="34" charset="0"/>
                <a:cs typeface="Arial" pitchFamily="34" charset="0"/>
              </a:rPr>
              <a:t>Mahogany</a:t>
            </a:r>
            <a:endParaRPr lang="en-US" sz="1400" dirty="0">
              <a:solidFill>
                <a:srgbClr val="005293"/>
              </a:solidFill>
              <a:latin typeface="Arial" pitchFamily="34" charset="0"/>
              <a:cs typeface="Arial" pitchFamily="34" charset="0"/>
            </a:endParaRPr>
          </a:p>
        </p:txBody>
      </p:sp>
      <p:sp>
        <p:nvSpPr>
          <p:cNvPr id="42" name="TextBox 41"/>
          <p:cNvSpPr txBox="1"/>
          <p:nvPr/>
        </p:nvSpPr>
        <p:spPr>
          <a:xfrm>
            <a:off x="7010400" y="3776246"/>
            <a:ext cx="2020351" cy="307777"/>
          </a:xfrm>
          <a:prstGeom prst="rect">
            <a:avLst/>
          </a:prstGeom>
          <a:noFill/>
        </p:spPr>
        <p:txBody>
          <a:bodyPr wrap="square" rtlCol="0">
            <a:spAutoFit/>
          </a:bodyPr>
          <a:lstStyle/>
          <a:p>
            <a:pPr algn="ctr"/>
            <a:r>
              <a:rPr lang="en-US" sz="1400" b="1" dirty="0" smtClean="0">
                <a:solidFill>
                  <a:srgbClr val="005293"/>
                </a:solidFill>
                <a:latin typeface="Arial" pitchFamily="34" charset="0"/>
                <a:cs typeface="Arial" pitchFamily="34" charset="0"/>
              </a:rPr>
              <a:t>Fiber-Classic</a:t>
            </a:r>
            <a:r>
              <a:rPr lang="en-US" sz="700" dirty="0" smtClean="0">
                <a:solidFill>
                  <a:srgbClr val="005293"/>
                </a:solidFill>
                <a:latin typeface="Arial" pitchFamily="34" charset="0"/>
                <a:cs typeface="Arial" pitchFamily="34" charset="0"/>
              </a:rPr>
              <a:t>®</a:t>
            </a:r>
            <a:r>
              <a:rPr lang="en-US" sz="1400" b="1" dirty="0" smtClean="0">
                <a:solidFill>
                  <a:srgbClr val="005293"/>
                </a:solidFill>
                <a:latin typeface="Arial" pitchFamily="34" charset="0"/>
                <a:cs typeface="Arial" pitchFamily="34" charset="0"/>
              </a:rPr>
              <a:t> Oak</a:t>
            </a:r>
            <a:endParaRPr lang="en-US" sz="1400" dirty="0">
              <a:solidFill>
                <a:srgbClr val="005293"/>
              </a:solidFill>
              <a:latin typeface="Arial" pitchFamily="34" charset="0"/>
              <a:cs typeface="Arial" pitchFamily="34" charset="0"/>
            </a:endParaRPr>
          </a:p>
        </p:txBody>
      </p:sp>
      <p:sp>
        <p:nvSpPr>
          <p:cNvPr id="19" name="TextBox 18"/>
          <p:cNvSpPr txBox="1"/>
          <p:nvPr/>
        </p:nvSpPr>
        <p:spPr>
          <a:xfrm>
            <a:off x="5959174" y="3376935"/>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Mahogany</a:t>
            </a:r>
            <a:endParaRPr lang="en-US" sz="900" b="1" dirty="0">
              <a:solidFill>
                <a:schemeClr val="bg1"/>
              </a:solidFill>
              <a:latin typeface="Arial" pitchFamily="34" charset="0"/>
              <a:cs typeface="Arial" pitchFamily="34" charset="0"/>
            </a:endParaRPr>
          </a:p>
        </p:txBody>
      </p:sp>
      <p:pic>
        <p:nvPicPr>
          <p:cNvPr id="6" name="Picture 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86000" y="4350810"/>
            <a:ext cx="1828800" cy="241391"/>
          </a:xfrm>
          <a:prstGeom prst="rect">
            <a:avLst/>
          </a:prstGeom>
        </p:spPr>
      </p:pic>
      <p:sp>
        <p:nvSpPr>
          <p:cNvPr id="46" name="TextBox 45"/>
          <p:cNvSpPr txBox="1"/>
          <p:nvPr/>
        </p:nvSpPr>
        <p:spPr>
          <a:xfrm>
            <a:off x="2209800" y="3657600"/>
            <a:ext cx="4321570" cy="646331"/>
          </a:xfrm>
          <a:prstGeom prst="rect">
            <a:avLst/>
          </a:prstGeom>
          <a:noFill/>
        </p:spPr>
        <p:txBody>
          <a:bodyPr wrap="square" rtlCol="0">
            <a:spAutoFit/>
          </a:bodyPr>
          <a:lstStyle/>
          <a:p>
            <a:r>
              <a:rPr lang="en-US" sz="1200" dirty="0" smtClean="0">
                <a:solidFill>
                  <a:srgbClr val="00339A"/>
                </a:solidFill>
                <a:latin typeface="Arial" pitchFamily="34" charset="0"/>
                <a:cs typeface="Arial" pitchFamily="34" charset="0"/>
              </a:rPr>
              <a:t>Optional Dentil Shelf*</a:t>
            </a:r>
          </a:p>
          <a:p>
            <a:r>
              <a:rPr lang="en-US" sz="1200" dirty="0" smtClean="0">
                <a:latin typeface="Arial" pitchFamily="34" charset="0"/>
                <a:cs typeface="Arial" pitchFamily="34" charset="0"/>
              </a:rPr>
              <a:t>Available option for all Craftsman-style Fiber-Classic Mahogany doors.</a:t>
            </a:r>
            <a:endParaRPr lang="en-US" sz="1200" dirty="0">
              <a:latin typeface="Arial" pitchFamily="34" charset="0"/>
              <a:cs typeface="Arial" pitchFamily="34" charset="0"/>
            </a:endParaRPr>
          </a:p>
        </p:txBody>
      </p:sp>
      <p:sp>
        <p:nvSpPr>
          <p:cNvPr id="47" name="TextBox 46"/>
          <p:cNvSpPr txBox="1"/>
          <p:nvPr/>
        </p:nvSpPr>
        <p:spPr>
          <a:xfrm>
            <a:off x="2209800" y="4645223"/>
            <a:ext cx="1624113" cy="276999"/>
          </a:xfrm>
          <a:prstGeom prst="rect">
            <a:avLst/>
          </a:prstGeom>
          <a:noFill/>
        </p:spPr>
        <p:txBody>
          <a:bodyPr wrap="square" rtlCol="0">
            <a:spAutoFit/>
          </a:bodyPr>
          <a:lstStyle/>
          <a:p>
            <a:r>
              <a:rPr lang="en-US" sz="1200" dirty="0" smtClean="0">
                <a:latin typeface="Arial" pitchFamily="34" charset="0"/>
                <a:cs typeface="Arial" pitchFamily="34" charset="0"/>
              </a:rPr>
              <a:t>4-Block Dentil Shelf</a:t>
            </a:r>
            <a:endParaRPr lang="en-US" sz="1200" dirty="0">
              <a:latin typeface="Arial" pitchFamily="34" charset="0"/>
              <a:cs typeface="Arial" pitchFamily="34" charset="0"/>
            </a:endParaRPr>
          </a:p>
        </p:txBody>
      </p:sp>
      <p:sp>
        <p:nvSpPr>
          <p:cNvPr id="43" name="TextBox 42"/>
          <p:cNvSpPr txBox="1"/>
          <p:nvPr/>
        </p:nvSpPr>
        <p:spPr>
          <a:xfrm>
            <a:off x="2410025" y="6443990"/>
            <a:ext cx="866575"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Walnut</a:t>
            </a:r>
            <a:endParaRPr lang="en-US" sz="900" b="1" dirty="0">
              <a:solidFill>
                <a:schemeClr val="bg1"/>
              </a:solidFill>
              <a:latin typeface="Arial" pitchFamily="34" charset="0"/>
              <a:cs typeface="Arial" pitchFamily="34" charset="0"/>
            </a:endParaRPr>
          </a:p>
        </p:txBody>
      </p:sp>
      <p:sp>
        <p:nvSpPr>
          <p:cNvPr id="44" name="TextBox 43"/>
          <p:cNvSpPr txBox="1"/>
          <p:nvPr/>
        </p:nvSpPr>
        <p:spPr>
          <a:xfrm>
            <a:off x="581880" y="6443990"/>
            <a:ext cx="865920" cy="230832"/>
          </a:xfrm>
          <a:prstGeom prst="rect">
            <a:avLst/>
          </a:prstGeom>
          <a:noFill/>
        </p:spPr>
        <p:txBody>
          <a:bodyPr wrap="square" rtlCol="0">
            <a:spAutoFit/>
          </a:bodyPr>
          <a:lstStyle/>
          <a:p>
            <a:pPr algn="ctr"/>
            <a:r>
              <a:rPr lang="en-US" sz="900" b="1" dirty="0" smtClean="0">
                <a:solidFill>
                  <a:schemeClr val="bg1"/>
                </a:solidFill>
                <a:latin typeface="Arial" pitchFamily="34" charset="0"/>
                <a:cs typeface="Arial" pitchFamily="34" charset="0"/>
              </a:rPr>
              <a:t>Light Oak</a:t>
            </a:r>
            <a:endParaRPr lang="en-US" sz="900" b="1" dirty="0">
              <a:solidFill>
                <a:schemeClr val="bg1"/>
              </a:solidFill>
              <a:latin typeface="Arial" pitchFamily="34" charset="0"/>
              <a:cs typeface="Arial" pitchFamily="34" charset="0"/>
            </a:endParaRPr>
          </a:p>
        </p:txBody>
      </p:sp>
      <p:cxnSp>
        <p:nvCxnSpPr>
          <p:cNvPr id="11" name="Straight Connector 10"/>
          <p:cNvCxnSpPr/>
          <p:nvPr/>
        </p:nvCxnSpPr>
        <p:spPr>
          <a:xfrm>
            <a:off x="151414" y="5135954"/>
            <a:ext cx="6796526" cy="0"/>
          </a:xfrm>
          <a:prstGeom prst="line">
            <a:avLst/>
          </a:prstGeom>
          <a:ln w="222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219326" y="4919990"/>
            <a:ext cx="3267074" cy="230832"/>
          </a:xfrm>
          <a:prstGeom prst="rect">
            <a:avLst/>
          </a:prstGeom>
          <a:noFill/>
        </p:spPr>
        <p:txBody>
          <a:bodyPr wrap="square" rtlCol="0">
            <a:spAutoFit/>
          </a:bodyPr>
          <a:lstStyle/>
          <a:p>
            <a:r>
              <a:rPr lang="en-US" sz="900" dirty="0" smtClean="0">
                <a:latin typeface="Arial Narrow" pitchFamily="34" charset="0"/>
                <a:cs typeface="Arial" panose="020B0604020202020204" pitchFamily="34" charset="0"/>
              </a:rPr>
              <a:t>*Not recommended for placement behind storm doors.</a:t>
            </a:r>
            <a:endParaRPr lang="en-US" sz="900" dirty="0">
              <a:latin typeface="Arial Narrow" pitchFamily="34" charset="0"/>
              <a:cs typeface="Arial" panose="020B0604020202020204" pitchFamily="34" charset="0"/>
            </a:endParaRPr>
          </a:p>
        </p:txBody>
      </p:sp>
      <p:sp>
        <p:nvSpPr>
          <p:cNvPr id="48" name="TextBox 47"/>
          <p:cNvSpPr txBox="1"/>
          <p:nvPr/>
        </p:nvSpPr>
        <p:spPr>
          <a:xfrm>
            <a:off x="3200400" y="6451610"/>
            <a:ext cx="1143000" cy="215444"/>
          </a:xfrm>
          <a:prstGeom prst="rect">
            <a:avLst/>
          </a:prstGeom>
          <a:noFill/>
        </p:spPr>
        <p:txBody>
          <a:bodyPr wrap="square" rtlCol="0">
            <a:spAutoFit/>
          </a:bodyPr>
          <a:lstStyle/>
          <a:p>
            <a:pPr algn="ctr"/>
            <a:r>
              <a:rPr lang="en-US" sz="800" b="1" dirty="0" smtClean="0">
                <a:solidFill>
                  <a:schemeClr val="bg1"/>
                </a:solidFill>
                <a:latin typeface="Arial" pitchFamily="34" charset="0"/>
                <a:cs typeface="Arial" pitchFamily="34" charset="0"/>
              </a:rPr>
              <a:t>English Walnut</a:t>
            </a:r>
            <a:endParaRPr lang="en-US" sz="800" b="1" dirty="0">
              <a:solidFill>
                <a:schemeClr val="bg1"/>
              </a:solidFill>
              <a:latin typeface="Arial" pitchFamily="34" charset="0"/>
              <a:cs typeface="Arial" pitchFamily="34" charset="0"/>
            </a:endParaRPr>
          </a:p>
        </p:txBody>
      </p:sp>
      <p:sp>
        <p:nvSpPr>
          <p:cNvPr id="13" name="Slide Number Placeholder 12"/>
          <p:cNvSpPr>
            <a:spLocks noGrp="1"/>
          </p:cNvSpPr>
          <p:nvPr>
            <p:ph type="sldNum" sz="quarter" idx="12"/>
          </p:nvPr>
        </p:nvSpPr>
        <p:spPr>
          <a:xfrm>
            <a:off x="6858000" y="6492875"/>
            <a:ext cx="2133600" cy="365125"/>
          </a:xfrm>
        </p:spPr>
        <p:txBody>
          <a:bodyPr/>
          <a:lstStyle/>
          <a:p>
            <a:fld id="{D38E56C4-1D0B-4ED1-A83F-20B764F11907}" type="slidenum">
              <a:rPr lang="en-US" smtClean="0"/>
              <a:t>25</a:t>
            </a:fld>
            <a:endParaRPr lang="en-US" dirty="0"/>
          </a:p>
        </p:txBody>
      </p:sp>
    </p:spTree>
    <p:extLst>
      <p:ext uri="{BB962C8B-B14F-4D97-AF65-F5344CB8AC3E}">
        <p14:creationId xmlns:p14="http://schemas.microsoft.com/office/powerpoint/2010/main" val="2530476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994" y="5590401"/>
            <a:ext cx="1828800" cy="35155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99" y="1017402"/>
            <a:ext cx="2586358" cy="1725798"/>
          </a:xfrm>
          <a:prstGeom prst="rect">
            <a:avLst/>
          </a:prstGeom>
        </p:spPr>
      </p:pic>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bg1"/>
                </a:solidFill>
                <a:latin typeface="Arial" pitchFamily="34" charset="0"/>
                <a:cs typeface="Arial" pitchFamily="34" charset="0"/>
              </a:rPr>
              <a:t>Smooth-Star</a:t>
            </a:r>
            <a:r>
              <a:rPr lang="en-US" sz="1080" dirty="0" smtClean="0">
                <a:solidFill>
                  <a:schemeClr val="bg1"/>
                </a:solidFill>
                <a:latin typeface="Arial" pitchFamily="34" charset="0"/>
                <a:cs typeface="Arial" pitchFamily="34" charset="0"/>
              </a:rPr>
              <a:t>®</a:t>
            </a:r>
            <a:endParaRPr lang="en-US" sz="1080" dirty="0">
              <a:solidFill>
                <a:schemeClr val="bg1"/>
              </a:solidFill>
              <a:latin typeface="Arial" pitchFamily="34" charset="0"/>
              <a:cs typeface="Arial" pitchFamily="34" charset="0"/>
            </a:endParaRPr>
          </a:p>
        </p:txBody>
      </p:sp>
      <p:sp>
        <p:nvSpPr>
          <p:cNvPr id="3" name="TextBox 2"/>
          <p:cNvSpPr txBox="1"/>
          <p:nvPr/>
        </p:nvSpPr>
        <p:spPr>
          <a:xfrm>
            <a:off x="2891157" y="1017401"/>
            <a:ext cx="2971800" cy="2677656"/>
          </a:xfrm>
          <a:prstGeom prst="rect">
            <a:avLst/>
          </a:prstGeom>
          <a:noFill/>
        </p:spPr>
        <p:txBody>
          <a:bodyPr wrap="square" rtlCol="0">
            <a:spAutoFit/>
          </a:bodyPr>
          <a:lstStyle/>
          <a:p>
            <a:r>
              <a:rPr lang="en-US" sz="1400" dirty="0" smtClean="0">
                <a:latin typeface="Arial" pitchFamily="34" charset="0"/>
                <a:cs typeface="Arial" pitchFamily="34" charset="0"/>
              </a:rPr>
              <a:t>Smooth, paintable surfaces.</a:t>
            </a:r>
          </a:p>
          <a:p>
            <a:endParaRPr lang="en-US" sz="1400" dirty="0">
              <a:latin typeface="Arial" pitchFamily="34" charset="0"/>
              <a:cs typeface="Arial" pitchFamily="34" charset="0"/>
            </a:endParaRPr>
          </a:p>
          <a:p>
            <a:r>
              <a:rPr lang="en-US" sz="1400" dirty="0" smtClean="0">
                <a:latin typeface="Arial" pitchFamily="34" charset="0"/>
                <a:cs typeface="Arial" pitchFamily="34" charset="0"/>
              </a:rPr>
              <a:t>Smooth-Star is the answer when the best look for the home is delivered in a sleek, paintable package. The more attractive and durable alternative to steel, Smooth-Star fiberglass doors are ready-to-paint with crisp, clean contours that meet the needs of homeowners seeking more color options for their doorways.</a:t>
            </a:r>
            <a:endParaRPr lang="en-US" sz="1400" dirty="0">
              <a:latin typeface="Arial" pitchFamily="34" charset="0"/>
              <a:cs typeface="Arial" pitchFamily="34" charset="0"/>
            </a:endParaRPr>
          </a:p>
        </p:txBody>
      </p:sp>
      <p:sp>
        <p:nvSpPr>
          <p:cNvPr id="6" name="TextBox 5"/>
          <p:cNvSpPr txBox="1"/>
          <p:nvPr/>
        </p:nvSpPr>
        <p:spPr>
          <a:xfrm>
            <a:off x="31083" y="5023247"/>
            <a:ext cx="6212165" cy="553998"/>
          </a:xfrm>
          <a:prstGeom prst="rect">
            <a:avLst/>
          </a:prstGeom>
          <a:noFill/>
        </p:spPr>
        <p:txBody>
          <a:bodyPr wrap="square" rtlCol="0">
            <a:spAutoFit/>
          </a:bodyPr>
          <a:lstStyle/>
          <a:p>
            <a:r>
              <a:rPr lang="en-US" sz="1600" dirty="0" smtClean="0">
                <a:solidFill>
                  <a:srgbClr val="005293"/>
                </a:solidFill>
                <a:latin typeface="Arial" pitchFamily="34" charset="0"/>
                <a:cs typeface="Arial" pitchFamily="34" charset="0"/>
              </a:rPr>
              <a:t>Optional Dentil Shelf*</a:t>
            </a:r>
          </a:p>
          <a:p>
            <a:r>
              <a:rPr lang="en-US" sz="1400" dirty="0" smtClean="0">
                <a:latin typeface="Arial" pitchFamily="34" charset="0"/>
                <a:cs typeface="Arial" pitchFamily="34" charset="0"/>
              </a:rPr>
              <a:t>Available option for all Craftsman-style Smooth-Star doors.</a:t>
            </a:r>
            <a:endParaRPr lang="en-US" sz="1400" dirty="0">
              <a:latin typeface="Arial" pitchFamily="34" charset="0"/>
              <a:cs typeface="Arial" pitchFamily="34" charset="0"/>
            </a:endParaRPr>
          </a:p>
        </p:txBody>
      </p:sp>
      <p:sp>
        <p:nvSpPr>
          <p:cNvPr id="7" name="TextBox 6"/>
          <p:cNvSpPr txBox="1"/>
          <p:nvPr/>
        </p:nvSpPr>
        <p:spPr>
          <a:xfrm>
            <a:off x="70877" y="5895201"/>
            <a:ext cx="2596123" cy="276999"/>
          </a:xfrm>
          <a:prstGeom prst="rect">
            <a:avLst/>
          </a:prstGeom>
          <a:noFill/>
        </p:spPr>
        <p:txBody>
          <a:bodyPr wrap="square" rtlCol="0">
            <a:spAutoFit/>
          </a:bodyPr>
          <a:lstStyle/>
          <a:p>
            <a:r>
              <a:rPr lang="en-US" sz="1200" dirty="0" smtClean="0">
                <a:latin typeface="Arial" pitchFamily="34" charset="0"/>
                <a:cs typeface="Arial" pitchFamily="34" charset="0"/>
              </a:rPr>
              <a:t>4-Block Dentil Shelf</a:t>
            </a:r>
            <a:endParaRPr lang="en-US" sz="1200" dirty="0">
              <a:latin typeface="Arial" pitchFamily="34" charset="0"/>
              <a:cs typeface="Arial" pitchFamily="34" charset="0"/>
            </a:endParaRPr>
          </a:p>
        </p:txBody>
      </p:sp>
      <p:sp>
        <p:nvSpPr>
          <p:cNvPr id="8" name="TextBox 7"/>
          <p:cNvSpPr txBox="1"/>
          <p:nvPr/>
        </p:nvSpPr>
        <p:spPr>
          <a:xfrm>
            <a:off x="31083" y="6553200"/>
            <a:ext cx="4679430" cy="230832"/>
          </a:xfrm>
          <a:prstGeom prst="rect">
            <a:avLst/>
          </a:prstGeom>
          <a:noFill/>
        </p:spPr>
        <p:txBody>
          <a:bodyPr wrap="square" rtlCol="0">
            <a:spAutoFit/>
          </a:bodyPr>
          <a:lstStyle/>
          <a:p>
            <a:r>
              <a:rPr lang="en-US" sz="900" dirty="0" smtClean="0">
                <a:latin typeface="Arial Narrow" pitchFamily="34" charset="0"/>
                <a:cs typeface="Arial" pitchFamily="34" charset="0"/>
              </a:rPr>
              <a:t>*Not recommended for placement behind storm doors.</a:t>
            </a:r>
            <a:endParaRPr lang="en-US" sz="900" dirty="0">
              <a:latin typeface="Arial Narrow" pitchFamily="34" charset="0"/>
              <a:cs typeface="Arial" pitchFamily="34" charset="0"/>
            </a:endParaRPr>
          </a:p>
        </p:txBody>
      </p:sp>
      <p:sp>
        <p:nvSpPr>
          <p:cNvPr id="10" name="Slide Number Placeholder 9"/>
          <p:cNvSpPr>
            <a:spLocks noGrp="1"/>
          </p:cNvSpPr>
          <p:nvPr>
            <p:ph type="sldNum" sz="quarter" idx="12"/>
          </p:nvPr>
        </p:nvSpPr>
        <p:spPr>
          <a:xfrm>
            <a:off x="6553200" y="6492875"/>
            <a:ext cx="2133600" cy="365125"/>
          </a:xfrm>
        </p:spPr>
        <p:txBody>
          <a:bodyPr/>
          <a:lstStyle/>
          <a:p>
            <a:fld id="{D38E56C4-1D0B-4ED1-A83F-20B764F11907}" type="slidenum">
              <a:rPr lang="en-US" smtClean="0"/>
              <a:t>26</a:t>
            </a:fld>
            <a:endParaRPr lang="en-US" dirty="0"/>
          </a:p>
        </p:txBody>
      </p:sp>
    </p:spTree>
    <p:extLst>
      <p:ext uri="{BB962C8B-B14F-4D97-AF65-F5344CB8AC3E}">
        <p14:creationId xmlns:p14="http://schemas.microsoft.com/office/powerpoint/2010/main" val="1744466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bg1"/>
                </a:solidFill>
                <a:latin typeface="Arial" pitchFamily="34" charset="0"/>
                <a:cs typeface="Arial" pitchFamily="34" charset="0"/>
              </a:rPr>
              <a:t>Blackstone</a:t>
            </a:r>
            <a:r>
              <a:rPr lang="en-US" sz="1080" dirty="0">
                <a:solidFill>
                  <a:schemeClr val="bg1"/>
                </a:solidFill>
                <a:latin typeface="Arial" pitchFamily="34" charset="0"/>
                <a:cs typeface="Arial" pitchFamily="34" charset="0"/>
              </a:rPr>
              <a:t>®</a:t>
            </a:r>
            <a:r>
              <a:rPr lang="en-US" sz="1600" dirty="0">
                <a:solidFill>
                  <a:schemeClr val="bg1"/>
                </a:solidFill>
                <a:latin typeface="Arial" pitchFamily="34" charset="0"/>
                <a:cs typeface="Arial" pitchFamily="34" charset="0"/>
              </a:rPr>
              <a:t> </a:t>
            </a:r>
            <a:r>
              <a:rPr lang="en-US" sz="3600" dirty="0" smtClean="0">
                <a:solidFill>
                  <a:schemeClr val="bg1"/>
                </a:solidFill>
                <a:latin typeface="Arial" pitchFamily="34" charset="0"/>
                <a:cs typeface="Arial" pitchFamily="34" charset="0"/>
              </a:rPr>
              <a:t>&amp; </a:t>
            </a:r>
            <a:r>
              <a:rPr lang="en-US" sz="3600" dirty="0" err="1" smtClean="0">
                <a:solidFill>
                  <a:schemeClr val="bg1"/>
                </a:solidFill>
                <a:latin typeface="Arial" pitchFamily="34" charset="0"/>
                <a:cs typeface="Arial" pitchFamily="34" charset="0"/>
              </a:rPr>
              <a:t>Crystalline</a:t>
            </a:r>
            <a:r>
              <a:rPr lang="en-US" sz="1080" dirty="0" err="1" smtClean="0">
                <a:solidFill>
                  <a:schemeClr val="bg1"/>
                </a:solidFill>
                <a:latin typeface="Arial" pitchFamily="34" charset="0"/>
                <a:cs typeface="Arial" pitchFamily="34" charset="0"/>
              </a:rPr>
              <a:t>TM</a:t>
            </a:r>
            <a:endParaRPr lang="en-US" sz="1080" dirty="0">
              <a:solidFill>
                <a:schemeClr val="bg1"/>
              </a:solidFill>
              <a:latin typeface="Arial" pitchFamily="34" charset="0"/>
              <a:cs typeface="Arial" pitchFamily="34" charset="0"/>
            </a:endParaRPr>
          </a:p>
        </p:txBody>
      </p:sp>
      <p:sp>
        <p:nvSpPr>
          <p:cNvPr id="11" name="TextBox 10"/>
          <p:cNvSpPr txBox="1"/>
          <p:nvPr/>
        </p:nvSpPr>
        <p:spPr>
          <a:xfrm>
            <a:off x="228600" y="832057"/>
            <a:ext cx="4038600" cy="1738938"/>
          </a:xfrm>
          <a:prstGeom prst="rect">
            <a:avLst/>
          </a:prstGeom>
          <a:noFill/>
        </p:spPr>
        <p:txBody>
          <a:bodyPr wrap="square" rtlCol="0">
            <a:spAutoFit/>
          </a:bodyPr>
          <a:lstStyle/>
          <a:p>
            <a:r>
              <a:rPr lang="en-US" b="1" dirty="0" smtClean="0">
                <a:solidFill>
                  <a:srgbClr val="005293"/>
                </a:solidFill>
                <a:latin typeface="Arial" pitchFamily="34" charset="0"/>
                <a:cs typeface="Arial" pitchFamily="34" charset="0"/>
              </a:rPr>
              <a:t>Blackstone</a:t>
            </a:r>
            <a:r>
              <a:rPr lang="en-US" sz="540" b="1" dirty="0" smtClean="0">
                <a:solidFill>
                  <a:srgbClr val="005293"/>
                </a:solidFill>
                <a:latin typeface="Arial" pitchFamily="34" charset="0"/>
                <a:cs typeface="Arial" pitchFamily="34" charset="0"/>
              </a:rPr>
              <a:t>®</a:t>
            </a: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Traditional English design meets clear curved bevels, rainglass and caming to create the distinctive styling of Blackstone. Entries get the best of both privacy and simple refinement.</a:t>
            </a:r>
            <a:endParaRPr lang="en-US" sz="1600" dirty="0">
              <a:latin typeface="Arial" pitchFamily="34" charset="0"/>
              <a:cs typeface="Arial"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0714" y="832057"/>
            <a:ext cx="1564640" cy="2560320"/>
          </a:xfrm>
          <a:prstGeom prst="rect">
            <a:avLst/>
          </a:prstGeom>
        </p:spPr>
      </p:pic>
      <p:sp>
        <p:nvSpPr>
          <p:cNvPr id="13" name="TextBox 12"/>
          <p:cNvSpPr txBox="1"/>
          <p:nvPr/>
        </p:nvSpPr>
        <p:spPr>
          <a:xfrm>
            <a:off x="4944673" y="3392377"/>
            <a:ext cx="1564640"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
        <p:nvSpPr>
          <p:cNvPr id="16" name="TextBox 15"/>
          <p:cNvSpPr txBox="1"/>
          <p:nvPr/>
        </p:nvSpPr>
        <p:spPr>
          <a:xfrm>
            <a:off x="6461273" y="3352800"/>
            <a:ext cx="1219200"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pic>
        <p:nvPicPr>
          <p:cNvPr id="17" name="Picture 2" descr="I:\Therma-Tru\Print Resolution\Glass\PrivacyRatings\PrivacyRatings_JPG\PrivacyRating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810625"/>
            <a:ext cx="1767093" cy="1828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28600" y="2999601"/>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3955" y="2083141"/>
            <a:ext cx="782320" cy="1280160"/>
          </a:xfrm>
          <a:prstGeom prst="rect">
            <a:avLst/>
          </a:prstGeom>
        </p:spPr>
      </p:pic>
      <p:sp>
        <p:nvSpPr>
          <p:cNvPr id="15" name="Slide Number Placeholder 14"/>
          <p:cNvSpPr>
            <a:spLocks noGrp="1"/>
          </p:cNvSpPr>
          <p:nvPr>
            <p:ph type="sldNum" sz="quarter" idx="12"/>
          </p:nvPr>
        </p:nvSpPr>
        <p:spPr>
          <a:xfrm>
            <a:off x="6527252" y="6446798"/>
            <a:ext cx="2133600" cy="365125"/>
          </a:xfrm>
        </p:spPr>
        <p:txBody>
          <a:bodyPr/>
          <a:lstStyle/>
          <a:p>
            <a:fld id="{D38E56C4-1D0B-4ED1-A83F-20B764F11907}" type="slidenum">
              <a:rPr lang="en-US" smtClean="0"/>
              <a:t>27</a:t>
            </a:fld>
            <a:endParaRPr lang="en-US" dirty="0"/>
          </a:p>
        </p:txBody>
      </p:sp>
      <p:pic>
        <p:nvPicPr>
          <p:cNvPr id="19" name="Picture 2" descr="I:\Therma-Tru\Print Resolution\Glass\PrivacyRatings\PrivacyRatings_JPG\PrivacyRating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6199962"/>
            <a:ext cx="1767093" cy="1828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28600" y="4054721"/>
            <a:ext cx="4297591" cy="1985159"/>
          </a:xfrm>
          <a:prstGeom prst="rect">
            <a:avLst/>
          </a:prstGeom>
          <a:noFill/>
        </p:spPr>
        <p:txBody>
          <a:bodyPr wrap="square" rtlCol="0">
            <a:spAutoFit/>
          </a:bodyPr>
          <a:lstStyle/>
          <a:p>
            <a:r>
              <a:rPr lang="en-US" b="1" dirty="0" err="1" smtClean="0">
                <a:solidFill>
                  <a:srgbClr val="005293"/>
                </a:solidFill>
                <a:latin typeface="Arial" pitchFamily="34" charset="0"/>
                <a:cs typeface="Arial" pitchFamily="34" charset="0"/>
              </a:rPr>
              <a:t>Crystalline</a:t>
            </a:r>
            <a:r>
              <a:rPr lang="en-US" sz="540" b="1" dirty="0" err="1" smtClean="0">
                <a:solidFill>
                  <a:srgbClr val="005293"/>
                </a:solidFill>
                <a:latin typeface="Arial" pitchFamily="34" charset="0"/>
                <a:cs typeface="Arial" pitchFamily="34" charset="0"/>
              </a:rPr>
              <a:t>TM</a:t>
            </a:r>
            <a:endParaRPr lang="en-US" sz="540" b="1" baseline="-25000" dirty="0" smtClean="0">
              <a:solidFill>
                <a:srgbClr val="005293"/>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This time-honored design features geometric styling brought to life with glue chip glass, glue chip bevels, clear bevels and caming. Offering modest privacy, Crystalline is a shining example of traditional decorative glass with lasting beauty.</a:t>
            </a:r>
            <a:endParaRPr lang="en-US" sz="1600" dirty="0">
              <a:latin typeface="Arial" pitchFamily="34" charset="0"/>
              <a:cs typeface="Arial" pitchFamily="34" charset="0"/>
            </a:endParaRPr>
          </a:p>
        </p:txBody>
      </p:sp>
      <p:sp>
        <p:nvSpPr>
          <p:cNvPr id="21" name="TextBox 20"/>
          <p:cNvSpPr txBox="1"/>
          <p:nvPr/>
        </p:nvSpPr>
        <p:spPr>
          <a:xfrm>
            <a:off x="266700" y="6352362"/>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
        <p:nvSpPr>
          <p:cNvPr id="22" name="TextBox 21"/>
          <p:cNvSpPr txBox="1"/>
          <p:nvPr/>
        </p:nvSpPr>
        <p:spPr>
          <a:xfrm>
            <a:off x="4940714" y="6401872"/>
            <a:ext cx="1564640"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
        <p:nvSpPr>
          <p:cNvPr id="23" name="TextBox 22"/>
          <p:cNvSpPr txBox="1"/>
          <p:nvPr/>
        </p:nvSpPr>
        <p:spPr>
          <a:xfrm>
            <a:off x="7534911" y="6401872"/>
            <a:ext cx="800097"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Brass</a:t>
            </a:r>
            <a:endParaRPr lang="en-US" sz="1000" dirty="0">
              <a:latin typeface="Arial" pitchFamily="34" charset="0"/>
              <a:cs typeface="Arial" pitchFamily="34" charset="0"/>
            </a:endParaRPr>
          </a:p>
        </p:txBody>
      </p:sp>
      <p:sp>
        <p:nvSpPr>
          <p:cNvPr id="24" name="TextBox 23"/>
          <p:cNvSpPr txBox="1"/>
          <p:nvPr/>
        </p:nvSpPr>
        <p:spPr>
          <a:xfrm>
            <a:off x="6513776" y="6402944"/>
            <a:ext cx="1122678"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4673" y="3837762"/>
            <a:ext cx="1564640" cy="2560320"/>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3800" y="5121712"/>
            <a:ext cx="782320" cy="1280160"/>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83955" y="5117922"/>
            <a:ext cx="782320" cy="1280160"/>
          </a:xfrm>
          <a:prstGeom prst="rect">
            <a:avLst/>
          </a:prstGeom>
        </p:spPr>
      </p:pic>
    </p:spTree>
    <p:extLst>
      <p:ext uri="{BB962C8B-B14F-4D97-AF65-F5344CB8AC3E}">
        <p14:creationId xmlns:p14="http://schemas.microsoft.com/office/powerpoint/2010/main" val="3136414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bg1"/>
                </a:solidFill>
                <a:latin typeface="Arial" pitchFamily="34" charset="0"/>
                <a:cs typeface="Arial" pitchFamily="34" charset="0"/>
              </a:rPr>
              <a:t>Sedona &amp; </a:t>
            </a:r>
            <a:r>
              <a:rPr lang="en-US" sz="3600" dirty="0">
                <a:solidFill>
                  <a:schemeClr val="bg1"/>
                </a:solidFill>
                <a:latin typeface="Arial" pitchFamily="34" charset="0"/>
                <a:cs typeface="Arial" pitchFamily="34" charset="0"/>
              </a:rPr>
              <a:t>Salinas</a:t>
            </a:r>
            <a:r>
              <a:rPr lang="en-US" sz="1080" dirty="0">
                <a:solidFill>
                  <a:schemeClr val="bg1"/>
                </a:solidFill>
                <a:latin typeface="Arial" pitchFamily="34" charset="0"/>
                <a:cs typeface="Arial" pitchFamily="34" charset="0"/>
              </a:rPr>
              <a:t>®</a:t>
            </a:r>
            <a:r>
              <a:rPr lang="en-US" sz="3600" baseline="-25000" dirty="0">
                <a:solidFill>
                  <a:schemeClr val="bg1"/>
                </a:solidFill>
                <a:latin typeface="Arial" pitchFamily="34" charset="0"/>
                <a:cs typeface="Arial" pitchFamily="34" charset="0"/>
              </a:rPr>
              <a:t> </a:t>
            </a:r>
            <a:endParaRPr lang="en-US" sz="3600" baseline="-25000" dirty="0" smtClean="0">
              <a:solidFill>
                <a:schemeClr val="bg1"/>
              </a:solidFill>
              <a:latin typeface="Arial" pitchFamily="34" charset="0"/>
              <a:cs typeface="Arial" pitchFamily="34" charset="0"/>
            </a:endParaRPr>
          </a:p>
        </p:txBody>
      </p:sp>
      <p:sp>
        <p:nvSpPr>
          <p:cNvPr id="12" name="TextBox 11"/>
          <p:cNvSpPr txBox="1"/>
          <p:nvPr/>
        </p:nvSpPr>
        <p:spPr>
          <a:xfrm>
            <a:off x="152400" y="838200"/>
            <a:ext cx="4245510" cy="1985159"/>
          </a:xfrm>
          <a:prstGeom prst="rect">
            <a:avLst/>
          </a:prstGeom>
          <a:noFill/>
        </p:spPr>
        <p:txBody>
          <a:bodyPr wrap="square" rtlCol="0">
            <a:spAutoFit/>
          </a:bodyPr>
          <a:lstStyle/>
          <a:p>
            <a:r>
              <a:rPr lang="en-US" b="1" dirty="0" smtClean="0">
                <a:solidFill>
                  <a:srgbClr val="005293"/>
                </a:solidFill>
                <a:latin typeface="Arial" pitchFamily="34" charset="0"/>
                <a:cs typeface="Arial" pitchFamily="34" charset="0"/>
              </a:rPr>
              <a:t>Sedona</a:t>
            </a:r>
            <a:endParaRPr lang="en-US" b="1" baseline="-25000" dirty="0" smtClean="0">
              <a:solidFill>
                <a:srgbClr val="005293"/>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Art meets glass in Sedona where Arts and Crafts simplicity is designed with slump glass, clear bevels, clear artique glass and caming. Sedona Art glass featuring ruby red granite glass is also available with black nickel caming. </a:t>
            </a:r>
            <a:endParaRPr lang="en-US" sz="1600" dirty="0">
              <a:latin typeface="Arial" pitchFamily="34" charset="0"/>
              <a:cs typeface="Arial"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472" y="823793"/>
            <a:ext cx="1564640" cy="2560320"/>
          </a:xfrm>
          <a:prstGeom prst="rect">
            <a:avLst/>
          </a:prstGeom>
        </p:spPr>
      </p:pic>
      <p:sp>
        <p:nvSpPr>
          <p:cNvPr id="17" name="TextBox 16"/>
          <p:cNvSpPr txBox="1"/>
          <p:nvPr/>
        </p:nvSpPr>
        <p:spPr>
          <a:xfrm>
            <a:off x="4868472" y="3384113"/>
            <a:ext cx="1564640" cy="246221"/>
          </a:xfrm>
          <a:prstGeom prst="rect">
            <a:avLst/>
          </a:prstGeom>
          <a:noFill/>
        </p:spPr>
        <p:txBody>
          <a:bodyPr wrap="square" rtlCol="0">
            <a:spAutoFit/>
          </a:bodyPr>
          <a:lstStyle/>
          <a:p>
            <a:pPr algn="ctr"/>
            <a:r>
              <a:rPr lang="en-US" sz="1000" dirty="0" smtClean="0">
                <a:latin typeface="Arial" pitchFamily="34" charset="0"/>
                <a:cs typeface="Arial" pitchFamily="34" charset="0"/>
              </a:rPr>
              <a:t>Art Glass / Black Nickel</a:t>
            </a:r>
            <a:endParaRPr lang="en-US" sz="1000" dirty="0">
              <a:latin typeface="Arial" pitchFamily="34" charset="0"/>
              <a:cs typeface="Arial" pitchFamily="34" charset="0"/>
            </a:endParaRPr>
          </a:p>
        </p:txBody>
      </p:sp>
      <p:sp>
        <p:nvSpPr>
          <p:cNvPr id="20" name="TextBox 19"/>
          <p:cNvSpPr txBox="1"/>
          <p:nvPr/>
        </p:nvSpPr>
        <p:spPr>
          <a:xfrm>
            <a:off x="6522886" y="3369170"/>
            <a:ext cx="1071549"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
        <p:nvSpPr>
          <p:cNvPr id="21" name="TextBox 20"/>
          <p:cNvSpPr txBox="1"/>
          <p:nvPr/>
        </p:nvSpPr>
        <p:spPr>
          <a:xfrm>
            <a:off x="7429499" y="3369171"/>
            <a:ext cx="1061389"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pic>
        <p:nvPicPr>
          <p:cNvPr id="22" name="Picture 2" descr="I:\Therma-Tru\Print Resolution\Glass\PrivacyRatings\PrivacyRatings_JPG\PrivacyRating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9" y="2881193"/>
            <a:ext cx="1767093" cy="18288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65846" y="3033593"/>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7501" y="2106632"/>
            <a:ext cx="782320" cy="1280160"/>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6114" y="2106632"/>
            <a:ext cx="783069" cy="1280160"/>
          </a:xfrm>
          <a:prstGeom prst="rect">
            <a:avLst/>
          </a:prstGeom>
        </p:spPr>
      </p:pic>
      <p:sp>
        <p:nvSpPr>
          <p:cNvPr id="15" name="Slide Number Placeholder 14"/>
          <p:cNvSpPr>
            <a:spLocks noGrp="1"/>
          </p:cNvSpPr>
          <p:nvPr>
            <p:ph type="sldNum" sz="quarter" idx="12"/>
          </p:nvPr>
        </p:nvSpPr>
        <p:spPr>
          <a:xfrm>
            <a:off x="6554059" y="6402339"/>
            <a:ext cx="2133600" cy="365125"/>
          </a:xfrm>
        </p:spPr>
        <p:txBody>
          <a:bodyPr/>
          <a:lstStyle/>
          <a:p>
            <a:fld id="{D38E56C4-1D0B-4ED1-A83F-20B764F11907}" type="slidenum">
              <a:rPr lang="en-US" smtClean="0"/>
              <a:t>28</a:t>
            </a:fld>
            <a:endParaRPr lang="en-US" dirty="0"/>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472" y="3788639"/>
            <a:ext cx="1564640" cy="2560320"/>
          </a:xfrm>
          <a:prstGeom prst="rect">
            <a:avLst/>
          </a:prstGeom>
        </p:spPr>
      </p:pic>
      <p:pic>
        <p:nvPicPr>
          <p:cNvPr id="26" name="Picture 2" descr="I:\Therma-Tru\Print Resolution\Glass\PrivacyRatings\PrivacyRatings_JPG\PrivacyRating1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399" y="5693639"/>
            <a:ext cx="1779129" cy="18288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152399" y="4017239"/>
            <a:ext cx="4161226" cy="1492716"/>
          </a:xfrm>
          <a:prstGeom prst="rect">
            <a:avLst/>
          </a:prstGeom>
          <a:noFill/>
        </p:spPr>
        <p:txBody>
          <a:bodyPr wrap="square" rtlCol="0">
            <a:spAutoFit/>
          </a:bodyPr>
          <a:lstStyle/>
          <a:p>
            <a:r>
              <a:rPr lang="en-US" b="1" dirty="0" smtClean="0">
                <a:solidFill>
                  <a:srgbClr val="005293"/>
                </a:solidFill>
                <a:latin typeface="Arial" pitchFamily="34" charset="0"/>
                <a:cs typeface="Arial" pitchFamily="34" charset="0"/>
              </a:rPr>
              <a:t>Salinas</a:t>
            </a:r>
            <a:r>
              <a:rPr lang="en-US" sz="540" b="1" dirty="0" smtClean="0">
                <a:solidFill>
                  <a:srgbClr val="005293"/>
                </a:solidFill>
                <a:latin typeface="Arial" pitchFamily="34" charset="0"/>
                <a:cs typeface="Arial" pitchFamily="34" charset="0"/>
              </a:rPr>
              <a:t>®</a:t>
            </a: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Oceana glass and wrought iron come together to create a cheerful entry glass design that offers the ultimate in privacy with yesterday’s charm.</a:t>
            </a:r>
            <a:endParaRPr lang="en-US" sz="1600" dirty="0">
              <a:latin typeface="Arial" pitchFamily="34" charset="0"/>
              <a:cs typeface="Arial" pitchFamily="34" charset="0"/>
            </a:endParaRPr>
          </a:p>
        </p:txBody>
      </p:sp>
      <p:sp>
        <p:nvSpPr>
          <p:cNvPr id="28" name="TextBox 27"/>
          <p:cNvSpPr txBox="1"/>
          <p:nvPr/>
        </p:nvSpPr>
        <p:spPr>
          <a:xfrm>
            <a:off x="152399" y="5846039"/>
            <a:ext cx="1828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
        <p:nvSpPr>
          <p:cNvPr id="29" name="TextBox 28"/>
          <p:cNvSpPr txBox="1"/>
          <p:nvPr/>
        </p:nvSpPr>
        <p:spPr>
          <a:xfrm>
            <a:off x="4868472" y="6338681"/>
            <a:ext cx="1564640" cy="246221"/>
          </a:xfrm>
          <a:prstGeom prst="rect">
            <a:avLst/>
          </a:prstGeom>
          <a:noFill/>
        </p:spPr>
        <p:txBody>
          <a:bodyPr wrap="square" rtlCol="0">
            <a:spAutoFit/>
          </a:bodyPr>
          <a:lstStyle/>
          <a:p>
            <a:pPr algn="ctr"/>
            <a:r>
              <a:rPr lang="en-US" sz="1000" dirty="0" smtClean="0">
                <a:latin typeface="Arial" pitchFamily="34" charset="0"/>
                <a:cs typeface="Arial" pitchFamily="34" charset="0"/>
              </a:rPr>
              <a:t>Wrought Iron</a:t>
            </a:r>
            <a:endParaRPr lang="en-US" sz="1000" dirty="0">
              <a:latin typeface="Arial" pitchFamily="34" charset="0"/>
              <a:cs typeface="Arial" pitchFamily="34" charset="0"/>
            </a:endParaRPr>
          </a:p>
        </p:txBody>
      </p:sp>
    </p:spTree>
    <p:extLst>
      <p:ext uri="{BB962C8B-B14F-4D97-AF65-F5344CB8AC3E}">
        <p14:creationId xmlns:p14="http://schemas.microsoft.com/office/powerpoint/2010/main" val="4067834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chemeClr val="bg1"/>
                </a:solidFill>
                <a:latin typeface="Arial" pitchFamily="34" charset="0"/>
                <a:cs typeface="Arial" pitchFamily="34" charset="0"/>
              </a:rPr>
              <a:t>Element </a:t>
            </a:r>
            <a:r>
              <a:rPr lang="en-US" sz="3600" dirty="0" smtClean="0">
                <a:solidFill>
                  <a:schemeClr val="bg1"/>
                </a:solidFill>
                <a:latin typeface="Arial" pitchFamily="34" charset="0"/>
                <a:cs typeface="Arial" pitchFamily="34" charset="0"/>
              </a:rPr>
              <a:t>&amp; </a:t>
            </a:r>
            <a:r>
              <a:rPr lang="en-US" sz="3600" dirty="0">
                <a:solidFill>
                  <a:schemeClr val="bg1"/>
                </a:solidFill>
                <a:latin typeface="Arial" pitchFamily="34" charset="0"/>
                <a:cs typeface="Arial" pitchFamily="34" charset="0"/>
              </a:rPr>
              <a:t>Maple Park</a:t>
            </a:r>
            <a:r>
              <a:rPr lang="en-US" sz="1080" dirty="0">
                <a:solidFill>
                  <a:schemeClr val="bg1"/>
                </a:solidFill>
                <a:latin typeface="Arial" pitchFamily="34" charset="0"/>
                <a:cs typeface="Arial" pitchFamily="34" charset="0"/>
              </a:rPr>
              <a:t>®</a:t>
            </a:r>
            <a:r>
              <a:rPr lang="en-US" sz="3600" dirty="0" smtClean="0">
                <a:solidFill>
                  <a:schemeClr val="bg1"/>
                </a:solidFill>
                <a:latin typeface="Arial" pitchFamily="34" charset="0"/>
                <a:cs typeface="Arial" pitchFamily="34" charset="0"/>
              </a:rPr>
              <a:t>  </a:t>
            </a:r>
            <a:endParaRPr lang="en-US" sz="3600" baseline="-25000" dirty="0" smtClean="0">
              <a:solidFill>
                <a:schemeClr val="bg1"/>
              </a:solidFill>
              <a:latin typeface="Arial" pitchFamily="34" charset="0"/>
              <a:cs typeface="Arial" pitchFamily="34" charset="0"/>
            </a:endParaRPr>
          </a:p>
        </p:txBody>
      </p:sp>
      <p:sp>
        <p:nvSpPr>
          <p:cNvPr id="9" name="TextBox 8"/>
          <p:cNvSpPr txBox="1"/>
          <p:nvPr/>
        </p:nvSpPr>
        <p:spPr>
          <a:xfrm>
            <a:off x="220451" y="796980"/>
            <a:ext cx="3741949" cy="1985159"/>
          </a:xfrm>
          <a:prstGeom prst="rect">
            <a:avLst/>
          </a:prstGeom>
          <a:noFill/>
        </p:spPr>
        <p:txBody>
          <a:bodyPr wrap="square" rtlCol="0">
            <a:spAutoFit/>
          </a:bodyPr>
          <a:lstStyle/>
          <a:p>
            <a:r>
              <a:rPr lang="en-US" b="1" dirty="0" smtClean="0">
                <a:solidFill>
                  <a:srgbClr val="005293"/>
                </a:solidFill>
                <a:latin typeface="Arial" pitchFamily="34" charset="0"/>
                <a:cs typeface="Arial" pitchFamily="34" charset="0"/>
              </a:rPr>
              <a:t>Element</a:t>
            </a:r>
            <a:endParaRPr lang="en-US" b="1" baseline="-25000" dirty="0" smtClean="0">
              <a:solidFill>
                <a:srgbClr val="005293"/>
              </a:solidFill>
              <a:latin typeface="Arial" pitchFamily="34" charset="0"/>
              <a:cs typeface="Arial" pitchFamily="34" charset="0"/>
            </a:endParaRPr>
          </a:p>
          <a:p>
            <a:endParaRPr lang="en-US" sz="900" dirty="0">
              <a:solidFill>
                <a:srgbClr val="005293"/>
              </a:solidFill>
              <a:latin typeface="Arial" pitchFamily="34" charset="0"/>
              <a:cs typeface="Arial" pitchFamily="34" charset="0"/>
            </a:endParaRPr>
          </a:p>
          <a:p>
            <a:r>
              <a:rPr lang="en-US" sz="1600" dirty="0" smtClean="0">
                <a:latin typeface="Arial" pitchFamily="34" charset="0"/>
                <a:cs typeface="Arial" pitchFamily="34" charset="0"/>
              </a:rPr>
              <a:t>Clean lines and contemporary styling make Element the ideal choice for entries with a modern aesthetic. Modest privacy is achieved with the red and white wispy glass surrounded by black nickel caming.</a:t>
            </a:r>
            <a:endParaRPr lang="en-US" sz="1600" dirty="0">
              <a:latin typeface="Arial" pitchFamily="34" charset="0"/>
              <a:cs typeface="Arial" pitchFamily="34" charset="0"/>
            </a:endParaRPr>
          </a:p>
        </p:txBody>
      </p:sp>
      <p:pic>
        <p:nvPicPr>
          <p:cNvPr id="10" name="Picture 2" descr="I:\Therma-Tru\Print Resolution\Glass\PrivacyRatings\PrivacyRatings_JPG\PrivacyRating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451" y="2999601"/>
            <a:ext cx="1767093" cy="1828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21442" y="3152001"/>
            <a:ext cx="19050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9002" y="983372"/>
            <a:ext cx="1564640" cy="2560320"/>
          </a:xfrm>
          <a:prstGeom prst="rect">
            <a:avLst/>
          </a:prstGeom>
        </p:spPr>
      </p:pic>
      <p:sp>
        <p:nvSpPr>
          <p:cNvPr id="14" name="TextBox 13"/>
          <p:cNvSpPr txBox="1"/>
          <p:nvPr/>
        </p:nvSpPr>
        <p:spPr>
          <a:xfrm>
            <a:off x="4831791" y="3547011"/>
            <a:ext cx="1564639" cy="246221"/>
          </a:xfrm>
          <a:prstGeom prst="rect">
            <a:avLst/>
          </a:prstGeom>
          <a:noFill/>
        </p:spPr>
        <p:txBody>
          <a:bodyPr wrap="square" rtlCol="0">
            <a:spAutoFit/>
          </a:bodyPr>
          <a:lstStyle/>
          <a:p>
            <a:pPr algn="ctr"/>
            <a:r>
              <a:rPr lang="en-US" sz="1000" dirty="0">
                <a:latin typeface="Arial" pitchFamily="34" charset="0"/>
                <a:cs typeface="Arial" pitchFamily="34" charset="0"/>
              </a:rPr>
              <a:t>B</a:t>
            </a:r>
            <a:r>
              <a:rPr lang="en-US" sz="1000" dirty="0" smtClean="0">
                <a:latin typeface="Arial" pitchFamily="34" charset="0"/>
                <a:cs typeface="Arial" pitchFamily="34" charset="0"/>
              </a:rPr>
              <a:t>lack Nickel</a:t>
            </a:r>
            <a:endParaRPr lang="en-US" sz="1000" dirty="0">
              <a:latin typeface="Arial" pitchFamily="34" charset="0"/>
              <a:cs typeface="Arial" pitchFamily="34" charset="0"/>
            </a:endParaRPr>
          </a:p>
        </p:txBody>
      </p:sp>
      <p:sp>
        <p:nvSpPr>
          <p:cNvPr id="15" name="TextBox 14"/>
          <p:cNvSpPr txBox="1"/>
          <p:nvPr/>
        </p:nvSpPr>
        <p:spPr>
          <a:xfrm>
            <a:off x="6612082" y="3502943"/>
            <a:ext cx="2286000" cy="1061829"/>
          </a:xfrm>
          <a:prstGeom prst="rect">
            <a:avLst/>
          </a:prstGeom>
          <a:noFill/>
        </p:spPr>
        <p:txBody>
          <a:bodyPr wrap="square" rtlCol="0">
            <a:spAutoFit/>
          </a:bodyPr>
          <a:lstStyle/>
          <a:p>
            <a:r>
              <a:rPr lang="en-US" sz="1050" dirty="0" smtClean="0">
                <a:latin typeface="Arial Narrow" pitchFamily="34" charset="0"/>
                <a:cs typeface="Arial" pitchFamily="34" charset="0"/>
              </a:rPr>
              <a:t>Note: Element glass is designed as a continuous configuration with left and right sidelites for a stunning mural-like entry door. The glass is shown photographed on a dark background to highlight the marble-like white wispy art glass.</a:t>
            </a:r>
            <a:endParaRPr lang="en-US" sz="1050" dirty="0">
              <a:latin typeface="Arial Narrow" pitchFamily="34" charset="0"/>
              <a:cs typeface="Arial" pitchFamily="34"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8282" y="983372"/>
            <a:ext cx="2067560" cy="2455681"/>
          </a:xfrm>
          <a:prstGeom prst="rect">
            <a:avLst/>
          </a:prstGeom>
        </p:spPr>
      </p:pic>
      <p:sp>
        <p:nvSpPr>
          <p:cNvPr id="6" name="Slide Number Placeholder 5"/>
          <p:cNvSpPr>
            <a:spLocks noGrp="1"/>
          </p:cNvSpPr>
          <p:nvPr>
            <p:ph type="sldNum" sz="quarter" idx="12"/>
          </p:nvPr>
        </p:nvSpPr>
        <p:spPr>
          <a:xfrm>
            <a:off x="6553200" y="6492875"/>
            <a:ext cx="2133600" cy="365125"/>
          </a:xfrm>
        </p:spPr>
        <p:txBody>
          <a:bodyPr/>
          <a:lstStyle/>
          <a:p>
            <a:fld id="{D38E56C4-1D0B-4ED1-A83F-20B764F11907}" type="slidenum">
              <a:rPr lang="en-US" smtClean="0"/>
              <a:t>29</a:t>
            </a:fld>
            <a:endParaRPr lang="en-US" dirty="0"/>
          </a:p>
        </p:txBody>
      </p:sp>
      <p:sp>
        <p:nvSpPr>
          <p:cNvPr id="16" name="TextBox 15"/>
          <p:cNvSpPr txBox="1"/>
          <p:nvPr/>
        </p:nvSpPr>
        <p:spPr>
          <a:xfrm>
            <a:off x="191839" y="4087718"/>
            <a:ext cx="3846761" cy="1985159"/>
          </a:xfrm>
          <a:prstGeom prst="rect">
            <a:avLst/>
          </a:prstGeom>
          <a:noFill/>
        </p:spPr>
        <p:txBody>
          <a:bodyPr wrap="square" rtlCol="0">
            <a:spAutoFit/>
          </a:bodyPr>
          <a:lstStyle/>
          <a:p>
            <a:r>
              <a:rPr lang="en-US" b="1" dirty="0" smtClean="0">
                <a:solidFill>
                  <a:srgbClr val="005293"/>
                </a:solidFill>
                <a:latin typeface="Arial" pitchFamily="34" charset="0"/>
                <a:cs typeface="Arial" pitchFamily="34" charset="0"/>
              </a:rPr>
              <a:t>Maple Park</a:t>
            </a:r>
            <a:r>
              <a:rPr lang="en-US" sz="540" b="1" dirty="0" smtClean="0">
                <a:solidFill>
                  <a:srgbClr val="005293"/>
                </a:solidFill>
                <a:latin typeface="Arial" pitchFamily="34" charset="0"/>
                <a:cs typeface="Arial" pitchFamily="34" charset="0"/>
              </a:rPr>
              <a:t>®</a:t>
            </a: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With hints of Mission style and the American Southwest, Maple Park provides a sophisticated appearance with waterglass, clear bevels, granite glass and caming. The curved design adds unique appeal.</a:t>
            </a:r>
            <a:endParaRPr lang="en-US" sz="1600" dirty="0">
              <a:latin typeface="Arial" pitchFamily="34" charset="0"/>
              <a:cs typeface="Arial" pitchFamily="34"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1790" y="3859118"/>
            <a:ext cx="1564640" cy="2560320"/>
          </a:xfrm>
          <a:prstGeom prst="rect">
            <a:avLst/>
          </a:prstGeom>
        </p:spPr>
      </p:pic>
      <p:pic>
        <p:nvPicPr>
          <p:cNvPr id="19" name="Picture 2" descr="I:\Therma-Tru\Print Resolution\Glass\PrivacyRatings\PrivacyRatings_JPG\PrivacyRating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0643" y="6221318"/>
            <a:ext cx="1767092" cy="1828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44198" y="6404198"/>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
        <p:nvSpPr>
          <p:cNvPr id="21" name="TextBox 20"/>
          <p:cNvSpPr txBox="1"/>
          <p:nvPr/>
        </p:nvSpPr>
        <p:spPr>
          <a:xfrm>
            <a:off x="4831791" y="6419438"/>
            <a:ext cx="1564640"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
        <p:nvSpPr>
          <p:cNvPr id="22" name="TextBox 21"/>
          <p:cNvSpPr txBox="1"/>
          <p:nvPr/>
        </p:nvSpPr>
        <p:spPr>
          <a:xfrm>
            <a:off x="6524834" y="6411998"/>
            <a:ext cx="1036437"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51519" y="5139288"/>
            <a:ext cx="783069" cy="1280160"/>
          </a:xfrm>
          <a:prstGeom prst="rect">
            <a:avLst/>
          </a:prstGeom>
        </p:spPr>
      </p:pic>
    </p:spTree>
    <p:extLst>
      <p:ext uri="{BB962C8B-B14F-4D97-AF65-F5344CB8AC3E}">
        <p14:creationId xmlns:p14="http://schemas.microsoft.com/office/powerpoint/2010/main" val="4192113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defPPr>
              <a:defRPr lang="en-US"/>
            </a:defPPr>
            <a:lvl1pPr>
              <a:spcBef>
                <a:spcPct val="0"/>
              </a:spcBef>
              <a:buNone/>
              <a:defRPr sz="3600">
                <a:solidFill>
                  <a:schemeClr val="bg1"/>
                </a:solidFill>
                <a:latin typeface="Arial" pitchFamily="34" charset="0"/>
                <a:ea typeface="+mj-ea"/>
                <a:cs typeface="Arial" pitchFamily="34" charset="0"/>
              </a:defRPr>
            </a:lvl1pPr>
          </a:lstStyle>
          <a:p>
            <a:r>
              <a:rPr lang="en-US" dirty="0"/>
              <a:t>Why </a:t>
            </a:r>
            <a:r>
              <a:rPr lang="en-US" dirty="0" smtClean="0"/>
              <a:t>Therma-Tru</a:t>
            </a:r>
            <a:r>
              <a:rPr lang="en-US" sz="1080" dirty="0" smtClean="0"/>
              <a:t>®</a:t>
            </a:r>
            <a:r>
              <a:rPr lang="en-US" dirty="0" smtClean="0"/>
              <a:t> </a:t>
            </a:r>
            <a:r>
              <a:rPr lang="en-US" dirty="0"/>
              <a:t>Fiberglass Doors</a:t>
            </a:r>
          </a:p>
        </p:txBody>
      </p:sp>
      <p:sp>
        <p:nvSpPr>
          <p:cNvPr id="3" name="Slide Number Placeholder 2"/>
          <p:cNvSpPr>
            <a:spLocks noGrp="1"/>
          </p:cNvSpPr>
          <p:nvPr>
            <p:ph type="sldNum" sz="quarter" idx="12"/>
          </p:nvPr>
        </p:nvSpPr>
        <p:spPr>
          <a:xfrm>
            <a:off x="6781800" y="6492875"/>
            <a:ext cx="2133600" cy="365125"/>
          </a:xfrm>
        </p:spPr>
        <p:txBody>
          <a:bodyPr/>
          <a:lstStyle/>
          <a:p>
            <a:fld id="{D38E56C4-1D0B-4ED1-A83F-20B764F11907}" type="slidenum">
              <a:rPr lang="en-US" smtClean="0"/>
              <a:t>3</a:t>
            </a:fld>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609601"/>
            <a:ext cx="3027023"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301" r="1864"/>
          <a:stretch/>
        </p:blipFill>
        <p:spPr bwMode="auto">
          <a:xfrm>
            <a:off x="3429000" y="646612"/>
            <a:ext cx="5185859" cy="605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2466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4244"/>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bg1"/>
                </a:solidFill>
                <a:latin typeface="Arial" pitchFamily="34" charset="0"/>
                <a:cs typeface="Arial" pitchFamily="34" charset="0"/>
              </a:rPr>
              <a:t>Avonlea</a:t>
            </a:r>
            <a:r>
              <a:rPr lang="en-US" sz="1080" dirty="0">
                <a:solidFill>
                  <a:schemeClr val="bg1"/>
                </a:solidFill>
                <a:latin typeface="Arial" pitchFamily="34" charset="0"/>
                <a:cs typeface="Arial" pitchFamily="34" charset="0"/>
              </a:rPr>
              <a:t>®</a:t>
            </a:r>
            <a:r>
              <a:rPr lang="en-US" sz="1600" dirty="0">
                <a:solidFill>
                  <a:schemeClr val="bg1"/>
                </a:solidFill>
                <a:latin typeface="Arial" pitchFamily="34" charset="0"/>
                <a:cs typeface="Arial" pitchFamily="34" charset="0"/>
              </a:rPr>
              <a:t> </a:t>
            </a:r>
            <a:r>
              <a:rPr lang="en-US" sz="3600" dirty="0">
                <a:solidFill>
                  <a:schemeClr val="bg1"/>
                </a:solidFill>
                <a:latin typeface="Arial" pitchFamily="34" charset="0"/>
                <a:cs typeface="Arial" pitchFamily="34" charset="0"/>
              </a:rPr>
              <a:t>&amp; </a:t>
            </a:r>
            <a:r>
              <a:rPr lang="en-US" sz="3600" dirty="0" err="1" smtClean="0">
                <a:solidFill>
                  <a:schemeClr val="bg1"/>
                </a:solidFill>
                <a:latin typeface="Arial" pitchFamily="34" charset="0"/>
                <a:cs typeface="Arial" pitchFamily="34" charset="0"/>
              </a:rPr>
              <a:t>Saratoga</a:t>
            </a:r>
            <a:r>
              <a:rPr lang="en-US" sz="1080" dirty="0" err="1" smtClean="0">
                <a:solidFill>
                  <a:schemeClr val="bg1"/>
                </a:solidFill>
                <a:latin typeface="Arial" pitchFamily="34" charset="0"/>
                <a:cs typeface="Arial" pitchFamily="34" charset="0"/>
              </a:rPr>
              <a:t>TM</a:t>
            </a:r>
            <a:endParaRPr lang="en-US" sz="1080" dirty="0" smtClean="0">
              <a:solidFill>
                <a:schemeClr val="bg1"/>
              </a:solidFill>
              <a:latin typeface="Arial" pitchFamily="34" charset="0"/>
              <a:cs typeface="Arial" pitchFamily="34" charset="0"/>
            </a:endParaRPr>
          </a:p>
        </p:txBody>
      </p:sp>
      <p:sp>
        <p:nvSpPr>
          <p:cNvPr id="11" name="TextBox 10"/>
          <p:cNvSpPr txBox="1"/>
          <p:nvPr/>
        </p:nvSpPr>
        <p:spPr>
          <a:xfrm>
            <a:off x="228600" y="838200"/>
            <a:ext cx="3956678" cy="1738938"/>
          </a:xfrm>
          <a:prstGeom prst="rect">
            <a:avLst/>
          </a:prstGeom>
          <a:noFill/>
        </p:spPr>
        <p:txBody>
          <a:bodyPr wrap="square" rtlCol="0">
            <a:spAutoFit/>
          </a:bodyPr>
          <a:lstStyle/>
          <a:p>
            <a:r>
              <a:rPr lang="en-US" b="1" dirty="0" smtClean="0">
                <a:solidFill>
                  <a:srgbClr val="005293"/>
                </a:solidFill>
                <a:latin typeface="Arial" pitchFamily="34" charset="0"/>
                <a:cs typeface="Arial" pitchFamily="34" charset="0"/>
              </a:rPr>
              <a:t>Avonlea</a:t>
            </a:r>
            <a:r>
              <a:rPr lang="en-US" sz="540" b="1" dirty="0" smtClean="0">
                <a:solidFill>
                  <a:srgbClr val="005293"/>
                </a:solidFill>
                <a:latin typeface="Arial" pitchFamily="34" charset="0"/>
                <a:cs typeface="Arial" pitchFamily="34" charset="0"/>
              </a:rPr>
              <a:t>®</a:t>
            </a: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The dainty leaf design seemingly grows upward in this elegant glass design. Light pours through Avonlea’s clear baroque glass and bronze waterglass surrounded by black nickel caming.</a:t>
            </a:r>
            <a:endParaRPr lang="en-US" sz="1600" dirty="0">
              <a:latin typeface="Arial" pitchFamily="34" charset="0"/>
              <a:cs typeface="Arial"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550" y="866000"/>
            <a:ext cx="1564640" cy="2560320"/>
          </a:xfrm>
          <a:prstGeom prst="rect">
            <a:avLst/>
          </a:prstGeom>
        </p:spPr>
      </p:pic>
      <p:sp>
        <p:nvSpPr>
          <p:cNvPr id="13" name="TextBox 12"/>
          <p:cNvSpPr txBox="1"/>
          <p:nvPr/>
        </p:nvSpPr>
        <p:spPr>
          <a:xfrm>
            <a:off x="4868550" y="3411379"/>
            <a:ext cx="1560766"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28600" y="2790343"/>
            <a:ext cx="1765623" cy="1828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57116" y="2966143"/>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
        <p:nvSpPr>
          <p:cNvPr id="9" name="Slide Number Placeholder 8"/>
          <p:cNvSpPr>
            <a:spLocks noGrp="1"/>
          </p:cNvSpPr>
          <p:nvPr>
            <p:ph type="sldNum" sz="quarter" idx="12"/>
          </p:nvPr>
        </p:nvSpPr>
        <p:spPr>
          <a:xfrm>
            <a:off x="7620000" y="6492875"/>
            <a:ext cx="1066800" cy="365125"/>
          </a:xfrm>
        </p:spPr>
        <p:txBody>
          <a:bodyPr/>
          <a:lstStyle/>
          <a:p>
            <a:fld id="{D38E56C4-1D0B-4ED1-A83F-20B764F11907}" type="slidenum">
              <a:rPr lang="en-US" smtClean="0"/>
              <a:t>30</a:t>
            </a:fld>
            <a:endParaRPr lang="en-US" dirty="0"/>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7170" y="3810000"/>
            <a:ext cx="1564640" cy="2560320"/>
          </a:xfrm>
          <a:prstGeom prst="rect">
            <a:avLst/>
          </a:prstGeom>
        </p:spPr>
      </p:pic>
      <p:pic>
        <p:nvPicPr>
          <p:cNvPr id="18" name="Picture 2" descr="I:\Therma-Tru\Print Resolution\Glass\PrivacyRatings\PrivacyRatings_JPG\PrivacyRating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116" y="6248400"/>
            <a:ext cx="1767093" cy="18288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57116" y="4114800"/>
            <a:ext cx="3928162" cy="1985159"/>
          </a:xfrm>
          <a:prstGeom prst="rect">
            <a:avLst/>
          </a:prstGeom>
          <a:noFill/>
        </p:spPr>
        <p:txBody>
          <a:bodyPr wrap="square" rtlCol="0">
            <a:spAutoFit/>
          </a:bodyPr>
          <a:lstStyle/>
          <a:p>
            <a:r>
              <a:rPr lang="en-US" b="1" dirty="0" err="1" smtClean="0">
                <a:solidFill>
                  <a:srgbClr val="005293"/>
                </a:solidFill>
                <a:latin typeface="Arial" pitchFamily="34" charset="0"/>
                <a:cs typeface="Arial" pitchFamily="34" charset="0"/>
              </a:rPr>
              <a:t>Saratoga</a:t>
            </a:r>
            <a:r>
              <a:rPr lang="en-US" sz="540" b="1" dirty="0" err="1" smtClean="0">
                <a:solidFill>
                  <a:srgbClr val="005293"/>
                </a:solidFill>
                <a:latin typeface="Arial" pitchFamily="34" charset="0"/>
                <a:cs typeface="Arial" pitchFamily="34" charset="0"/>
              </a:rPr>
              <a:t>TM</a:t>
            </a:r>
            <a:endParaRPr lang="en-US" sz="540" b="1" baseline="-25000" dirty="0" smtClean="0">
              <a:solidFill>
                <a:srgbClr val="005293"/>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Saratoga evokes a certain urban sophistication while offering modest privacy with its clear bevels, diamond glass, reed glass and caming. The geometric pattern bridges both modern and traditional designs.</a:t>
            </a:r>
            <a:endParaRPr lang="en-US" sz="1600" dirty="0">
              <a:latin typeface="Arial" pitchFamily="34" charset="0"/>
              <a:cs typeface="Arial" pitchFamily="34" charset="0"/>
            </a:endParaRPr>
          </a:p>
        </p:txBody>
      </p:sp>
      <p:sp>
        <p:nvSpPr>
          <p:cNvPr id="20" name="TextBox 19"/>
          <p:cNvSpPr txBox="1"/>
          <p:nvPr/>
        </p:nvSpPr>
        <p:spPr>
          <a:xfrm>
            <a:off x="299078" y="6431280"/>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
        <p:nvSpPr>
          <p:cNvPr id="21" name="TextBox 20"/>
          <p:cNvSpPr txBox="1"/>
          <p:nvPr/>
        </p:nvSpPr>
        <p:spPr>
          <a:xfrm>
            <a:off x="4877170" y="6352401"/>
            <a:ext cx="1588321"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
        <p:nvSpPr>
          <p:cNvPr id="22" name="TextBox 21"/>
          <p:cNvSpPr txBox="1"/>
          <p:nvPr/>
        </p:nvSpPr>
        <p:spPr>
          <a:xfrm>
            <a:off x="6433190" y="6353443"/>
            <a:ext cx="1145856" cy="245179"/>
          </a:xfrm>
          <a:prstGeom prst="rect">
            <a:avLst/>
          </a:prstGeom>
          <a:noFill/>
        </p:spPr>
        <p:txBody>
          <a:bodyPr wrap="square" rtlCol="0">
            <a:spAutoFit/>
          </a:bodyPr>
          <a:lstStyle/>
          <a:p>
            <a:pPr algn="ctr"/>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3572" y="5072241"/>
            <a:ext cx="783069" cy="1280160"/>
          </a:xfrm>
          <a:prstGeom prst="rect">
            <a:avLst/>
          </a:prstGeom>
        </p:spPr>
      </p:pic>
    </p:spTree>
    <p:extLst>
      <p:ext uri="{BB962C8B-B14F-4D97-AF65-F5344CB8AC3E}">
        <p14:creationId xmlns:p14="http://schemas.microsoft.com/office/powerpoint/2010/main" val="1998706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bg1"/>
                </a:solidFill>
                <a:latin typeface="Arial" pitchFamily="34" charset="0"/>
                <a:cs typeface="Arial" pitchFamily="34" charset="0"/>
              </a:rPr>
              <a:t>Arden</a:t>
            </a:r>
            <a:r>
              <a:rPr lang="en-US" sz="1080" dirty="0" smtClean="0">
                <a:solidFill>
                  <a:schemeClr val="bg1"/>
                </a:solidFill>
                <a:latin typeface="Arial" pitchFamily="34" charset="0"/>
                <a:cs typeface="Arial" pitchFamily="34" charset="0"/>
              </a:rPr>
              <a:t>®</a:t>
            </a:r>
            <a:r>
              <a:rPr lang="en-US" sz="1600" dirty="0" smtClean="0">
                <a:solidFill>
                  <a:schemeClr val="bg1"/>
                </a:solidFill>
                <a:latin typeface="Arial" pitchFamily="34" charset="0"/>
                <a:cs typeface="Arial" pitchFamily="34" charset="0"/>
              </a:rPr>
              <a:t> </a:t>
            </a:r>
            <a:r>
              <a:rPr lang="en-US" sz="3600" dirty="0" smtClean="0">
                <a:solidFill>
                  <a:schemeClr val="bg1"/>
                </a:solidFill>
                <a:latin typeface="Arial" pitchFamily="34" charset="0"/>
                <a:cs typeface="Arial" pitchFamily="34" charset="0"/>
              </a:rPr>
              <a:t>&amp; </a:t>
            </a:r>
            <a:r>
              <a:rPr lang="en-US" sz="3600" dirty="0">
                <a:solidFill>
                  <a:schemeClr val="bg1"/>
                </a:solidFill>
                <a:latin typeface="Arial" pitchFamily="34" charset="0"/>
                <a:cs typeface="Arial" pitchFamily="34" charset="0"/>
              </a:rPr>
              <a:t>Texas Star</a:t>
            </a:r>
            <a:r>
              <a:rPr lang="en-US" sz="3600" dirty="0" smtClean="0">
                <a:solidFill>
                  <a:schemeClr val="bg1"/>
                </a:solidFill>
                <a:latin typeface="Arial" pitchFamily="34" charset="0"/>
                <a:cs typeface="Arial" pitchFamily="34" charset="0"/>
              </a:rPr>
              <a:t> </a:t>
            </a:r>
            <a:r>
              <a:rPr lang="en-US" sz="1600" dirty="0" smtClean="0">
                <a:solidFill>
                  <a:schemeClr val="bg1"/>
                </a:solidFill>
                <a:latin typeface="Arial" pitchFamily="34" charset="0"/>
                <a:cs typeface="Arial" pitchFamily="34" charset="0"/>
              </a:rPr>
              <a:t> </a:t>
            </a:r>
          </a:p>
        </p:txBody>
      </p:sp>
      <p:sp>
        <p:nvSpPr>
          <p:cNvPr id="10" name="TextBox 9"/>
          <p:cNvSpPr txBox="1"/>
          <p:nvPr/>
        </p:nvSpPr>
        <p:spPr>
          <a:xfrm>
            <a:off x="287691" y="1013100"/>
            <a:ext cx="4055709" cy="2231380"/>
          </a:xfrm>
          <a:prstGeom prst="rect">
            <a:avLst/>
          </a:prstGeom>
          <a:noFill/>
        </p:spPr>
        <p:txBody>
          <a:bodyPr wrap="square" rtlCol="0">
            <a:spAutoFit/>
          </a:bodyPr>
          <a:lstStyle/>
          <a:p>
            <a:r>
              <a:rPr lang="en-US" b="1" dirty="0" smtClean="0">
                <a:solidFill>
                  <a:srgbClr val="005293"/>
                </a:solidFill>
                <a:latin typeface="Arial" pitchFamily="34" charset="0"/>
                <a:cs typeface="Arial" pitchFamily="34" charset="0"/>
              </a:rPr>
              <a:t>Arden</a:t>
            </a:r>
            <a:r>
              <a:rPr lang="en-US" sz="540" b="1" dirty="0" smtClean="0">
                <a:solidFill>
                  <a:srgbClr val="005293"/>
                </a:solidFill>
                <a:latin typeface="Arial" pitchFamily="34" charset="0"/>
                <a:cs typeface="Arial" pitchFamily="34" charset="0"/>
              </a:rPr>
              <a:t>®</a:t>
            </a: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Reminiscent of historic leaded glass with modern sensibilities, Arden glass features an architectural pattern of smooth, wavy frosted delta glass, lightly textured chinchilla glass and elegant diamond bevels with flexible options to customize accent glass textures and caming.</a:t>
            </a:r>
            <a:endParaRPr lang="en-US" sz="1600" dirty="0">
              <a:latin typeface="Arial" pitchFamily="34" charset="0"/>
              <a:cs typeface="Arial" pitchFamily="34" charset="0"/>
            </a:endParaRPr>
          </a:p>
        </p:txBody>
      </p:sp>
      <p:sp>
        <p:nvSpPr>
          <p:cNvPr id="12" name="TextBox 11"/>
          <p:cNvSpPr txBox="1"/>
          <p:nvPr/>
        </p:nvSpPr>
        <p:spPr>
          <a:xfrm>
            <a:off x="4923766" y="3416817"/>
            <a:ext cx="1564640" cy="400110"/>
          </a:xfrm>
          <a:prstGeom prst="rect">
            <a:avLst/>
          </a:prstGeom>
          <a:noFill/>
        </p:spPr>
        <p:txBody>
          <a:bodyPr wrap="square" rtlCol="0">
            <a:spAutoFit/>
          </a:bodyPr>
          <a:lstStyle/>
          <a:p>
            <a:pPr algn="ctr"/>
            <a:r>
              <a:rPr lang="en-US" sz="1000" dirty="0" smtClean="0">
                <a:latin typeface="Arial" pitchFamily="34" charset="0"/>
                <a:cs typeface="Arial" pitchFamily="34" charset="0"/>
              </a:rPr>
              <a:t>Red Waterglass / </a:t>
            </a:r>
          </a:p>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
        <p:nvSpPr>
          <p:cNvPr id="13" name="TextBox 12"/>
          <p:cNvSpPr txBox="1"/>
          <p:nvPr/>
        </p:nvSpPr>
        <p:spPr>
          <a:xfrm>
            <a:off x="7618341" y="3681401"/>
            <a:ext cx="1137290" cy="400110"/>
          </a:xfrm>
          <a:prstGeom prst="rect">
            <a:avLst/>
          </a:prstGeom>
          <a:noFill/>
        </p:spPr>
        <p:txBody>
          <a:bodyPr wrap="square" rtlCol="0">
            <a:spAutoFit/>
          </a:bodyPr>
          <a:lstStyle/>
          <a:p>
            <a:pPr algn="ctr"/>
            <a:r>
              <a:rPr lang="en-US" sz="1000" dirty="0" smtClean="0">
                <a:latin typeface="Arial" pitchFamily="34" charset="0"/>
                <a:cs typeface="Arial" pitchFamily="34" charset="0"/>
              </a:rPr>
              <a:t>Granite Glass / </a:t>
            </a:r>
          </a:p>
          <a:p>
            <a:pPr algn="ctr"/>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sp>
        <p:nvSpPr>
          <p:cNvPr id="15" name="TextBox 14"/>
          <p:cNvSpPr txBox="1"/>
          <p:nvPr/>
        </p:nvSpPr>
        <p:spPr>
          <a:xfrm>
            <a:off x="6492939" y="2140860"/>
            <a:ext cx="2435546" cy="246221"/>
          </a:xfrm>
          <a:prstGeom prst="rect">
            <a:avLst/>
          </a:prstGeom>
          <a:noFill/>
        </p:spPr>
        <p:txBody>
          <a:bodyPr wrap="square" rtlCol="0">
            <a:spAutoFit/>
          </a:bodyPr>
          <a:lstStyle/>
          <a:p>
            <a:pPr algn="ctr"/>
            <a:r>
              <a:rPr lang="en-US" sz="1000" dirty="0" smtClean="0">
                <a:latin typeface="Arial" pitchFamily="34" charset="0"/>
                <a:cs typeface="Arial" pitchFamily="34" charset="0"/>
              </a:rPr>
              <a:t>Red Waterglass / Brushed Nickel</a:t>
            </a:r>
            <a:endParaRPr lang="en-US" sz="1000" dirty="0">
              <a:latin typeface="Arial" pitchFamily="34" charset="0"/>
              <a:cs typeface="Arial" pitchFamily="34" charset="0"/>
            </a:endParaRPr>
          </a:p>
        </p:txBody>
      </p:sp>
      <p:sp>
        <p:nvSpPr>
          <p:cNvPr id="16" name="TextBox 15"/>
          <p:cNvSpPr txBox="1"/>
          <p:nvPr/>
        </p:nvSpPr>
        <p:spPr>
          <a:xfrm>
            <a:off x="6578053" y="3673600"/>
            <a:ext cx="1217773" cy="400110"/>
          </a:xfrm>
          <a:prstGeom prst="rect">
            <a:avLst/>
          </a:prstGeom>
          <a:noFill/>
        </p:spPr>
        <p:txBody>
          <a:bodyPr wrap="square" rtlCol="0">
            <a:spAutoFit/>
          </a:bodyPr>
          <a:lstStyle/>
          <a:p>
            <a:pPr algn="ctr"/>
            <a:r>
              <a:rPr lang="en-US" sz="1000" dirty="0" smtClean="0">
                <a:latin typeface="Arial" pitchFamily="34" charset="0"/>
                <a:cs typeface="Arial" pitchFamily="34" charset="0"/>
              </a:rPr>
              <a:t>Granite Glass / </a:t>
            </a:r>
          </a:p>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8299" y="860700"/>
            <a:ext cx="1564640" cy="2560320"/>
          </a:xfrm>
          <a:prstGeom prst="rect">
            <a:avLst/>
          </a:prstGeom>
        </p:spPr>
      </p:pic>
      <p:pic>
        <p:nvPicPr>
          <p:cNvPr id="21" name="Picture 3" descr="I:\Therma-Tru\Print Resolution\Glass\PrivacyRatings\PrivacyRatings_JPG\PrivacyRating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653" y="3360537"/>
            <a:ext cx="1767093" cy="18288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05853" y="3539928"/>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6456" y="2401241"/>
            <a:ext cx="783266" cy="1280160"/>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8908" y="2398267"/>
            <a:ext cx="782320" cy="1280160"/>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9733" y="860700"/>
            <a:ext cx="782320" cy="1280160"/>
          </a:xfrm>
          <a:prstGeom prst="rect">
            <a:avLst/>
          </a:prstGeom>
        </p:spPr>
      </p:pic>
      <p:sp>
        <p:nvSpPr>
          <p:cNvPr id="17" name="Slide Number Placeholder 16"/>
          <p:cNvSpPr>
            <a:spLocks noGrp="1"/>
          </p:cNvSpPr>
          <p:nvPr>
            <p:ph type="sldNum" sz="quarter" idx="12"/>
          </p:nvPr>
        </p:nvSpPr>
        <p:spPr>
          <a:xfrm>
            <a:off x="8337958" y="6448804"/>
            <a:ext cx="357725" cy="365125"/>
          </a:xfrm>
        </p:spPr>
        <p:txBody>
          <a:bodyPr/>
          <a:lstStyle/>
          <a:p>
            <a:fld id="{D38E56C4-1D0B-4ED1-A83F-20B764F11907}" type="slidenum">
              <a:rPr lang="en-US" smtClean="0"/>
              <a:t>31</a:t>
            </a:fld>
            <a:endParaRPr lang="en-US" dirty="0"/>
          </a:p>
        </p:txBody>
      </p:sp>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7745" y="3998443"/>
            <a:ext cx="1564640" cy="2560320"/>
          </a:xfrm>
          <a:prstGeom prst="rect">
            <a:avLst/>
          </a:prstGeom>
        </p:spPr>
      </p:pic>
      <p:pic>
        <p:nvPicPr>
          <p:cNvPr id="26" name="Picture 2" descr="I:\Therma-Tru\Print Resolution\Glass\PrivacyRatings\PrivacyRatings_JPG\PrivacyRating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1337" y="6130402"/>
            <a:ext cx="1767092" cy="18288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06239" y="3996801"/>
            <a:ext cx="4037161" cy="1985159"/>
          </a:xfrm>
          <a:prstGeom prst="rect">
            <a:avLst/>
          </a:prstGeom>
          <a:noFill/>
        </p:spPr>
        <p:txBody>
          <a:bodyPr wrap="square" rtlCol="0">
            <a:spAutoFit/>
          </a:bodyPr>
          <a:lstStyle/>
          <a:p>
            <a:r>
              <a:rPr lang="en-US" b="1" dirty="0" smtClean="0">
                <a:solidFill>
                  <a:srgbClr val="005293"/>
                </a:solidFill>
                <a:latin typeface="Arial" pitchFamily="34" charset="0"/>
                <a:cs typeface="Arial" pitchFamily="34" charset="0"/>
              </a:rPr>
              <a:t>Texas Star</a:t>
            </a:r>
            <a:endParaRPr lang="en-US" b="1" baseline="-25000" dirty="0" smtClean="0">
              <a:solidFill>
                <a:srgbClr val="005293"/>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Beautifully crafted with clear bevels, curved bevels, clear waterglass, granite glass, glue chip glass and brushed nickel caming, there’s no mistaking the inspiration for this recognizable design. Strong, independent and all-American.</a:t>
            </a:r>
            <a:endParaRPr lang="en-US" sz="1600" dirty="0">
              <a:latin typeface="Arial" pitchFamily="34" charset="0"/>
              <a:cs typeface="Arial" pitchFamily="34" charset="0"/>
            </a:endParaRPr>
          </a:p>
        </p:txBody>
      </p:sp>
      <p:sp>
        <p:nvSpPr>
          <p:cNvPr id="28" name="TextBox 27"/>
          <p:cNvSpPr txBox="1"/>
          <p:nvPr/>
        </p:nvSpPr>
        <p:spPr>
          <a:xfrm>
            <a:off x="302775" y="6310305"/>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
        <p:nvSpPr>
          <p:cNvPr id="29" name="TextBox 28"/>
          <p:cNvSpPr txBox="1"/>
          <p:nvPr/>
        </p:nvSpPr>
        <p:spPr>
          <a:xfrm>
            <a:off x="4907745" y="6558763"/>
            <a:ext cx="1564640"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spTree>
    <p:extLst>
      <p:ext uri="{BB962C8B-B14F-4D97-AF65-F5344CB8AC3E}">
        <p14:creationId xmlns:p14="http://schemas.microsoft.com/office/powerpoint/2010/main" val="525974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chemeClr val="bg1"/>
                </a:solidFill>
                <a:latin typeface="Arial" pitchFamily="34" charset="0"/>
                <a:cs typeface="Arial" pitchFamily="34" charset="0"/>
              </a:rPr>
              <a:t>Wellesley</a:t>
            </a:r>
            <a:r>
              <a:rPr lang="en-US" sz="1100" dirty="0" err="1" smtClean="0">
                <a:solidFill>
                  <a:schemeClr val="bg1"/>
                </a:solidFill>
                <a:latin typeface="Arial" pitchFamily="34" charset="0"/>
                <a:cs typeface="Arial" pitchFamily="34" charset="0"/>
              </a:rPr>
              <a:t>TM</a:t>
            </a:r>
            <a:r>
              <a:rPr lang="en-US" sz="3600" dirty="0" smtClean="0">
                <a:solidFill>
                  <a:schemeClr val="bg1"/>
                </a:solidFill>
                <a:latin typeface="Arial" pitchFamily="34" charset="0"/>
                <a:cs typeface="Arial" pitchFamily="34" charset="0"/>
              </a:rPr>
              <a:t> &amp; </a:t>
            </a:r>
            <a:r>
              <a:rPr lang="en-US" sz="3600" dirty="0" err="1">
                <a:solidFill>
                  <a:schemeClr val="bg1"/>
                </a:solidFill>
                <a:latin typeface="Arial" pitchFamily="34" charset="0"/>
                <a:cs typeface="Arial" pitchFamily="34" charset="0"/>
              </a:rPr>
              <a:t>Concorde</a:t>
            </a:r>
            <a:r>
              <a:rPr lang="en-US" sz="1100" dirty="0" err="1">
                <a:solidFill>
                  <a:schemeClr val="bg1"/>
                </a:solidFill>
                <a:latin typeface="Arial" pitchFamily="34" charset="0"/>
                <a:cs typeface="Arial" pitchFamily="34" charset="0"/>
              </a:rPr>
              <a:t>TM</a:t>
            </a:r>
            <a:endParaRPr lang="en-US" sz="1100" baseline="-25000" dirty="0" smtClean="0">
              <a:solidFill>
                <a:schemeClr val="bg1"/>
              </a:solidFill>
              <a:latin typeface="Arial" pitchFamily="34" charset="0"/>
              <a:cs typeface="Arial" pitchFamily="34" charset="0"/>
            </a:endParaRPr>
          </a:p>
        </p:txBody>
      </p:sp>
      <p:sp>
        <p:nvSpPr>
          <p:cNvPr id="9" name="TextBox 8"/>
          <p:cNvSpPr txBox="1"/>
          <p:nvPr/>
        </p:nvSpPr>
        <p:spPr>
          <a:xfrm>
            <a:off x="228600" y="990600"/>
            <a:ext cx="3810000" cy="1738938"/>
          </a:xfrm>
          <a:prstGeom prst="rect">
            <a:avLst/>
          </a:prstGeom>
          <a:noFill/>
        </p:spPr>
        <p:txBody>
          <a:bodyPr wrap="square" rtlCol="0">
            <a:spAutoFit/>
          </a:bodyPr>
          <a:lstStyle/>
          <a:p>
            <a:r>
              <a:rPr lang="en-US" b="1" dirty="0" err="1" smtClean="0">
                <a:solidFill>
                  <a:srgbClr val="005293"/>
                </a:solidFill>
                <a:latin typeface="Arial" pitchFamily="34" charset="0"/>
                <a:cs typeface="Arial" pitchFamily="34" charset="0"/>
              </a:rPr>
              <a:t>Wellesley</a:t>
            </a:r>
            <a:r>
              <a:rPr lang="en-US" sz="540" b="1" dirty="0" err="1" smtClean="0">
                <a:solidFill>
                  <a:srgbClr val="005293"/>
                </a:solidFill>
                <a:latin typeface="Arial" pitchFamily="34" charset="0"/>
                <a:cs typeface="Arial" pitchFamily="34" charset="0"/>
              </a:rPr>
              <a:t>TM</a:t>
            </a:r>
            <a:endParaRPr lang="en-US" sz="540" b="1" baseline="-25000" dirty="0" smtClean="0">
              <a:solidFill>
                <a:srgbClr val="005293"/>
              </a:solidFill>
              <a:latin typeface="Arial" pitchFamily="34" charset="0"/>
              <a:cs typeface="Arial" pitchFamily="34" charset="0"/>
            </a:endParaRPr>
          </a:p>
          <a:p>
            <a:endParaRPr lang="en-US" sz="900" dirty="0" smtClean="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Simple yet charming, Wellesley’s Victorian-inspired design uses clear baroque glass, clear bevels, waterglass, granite glass and caming to add beauty to any entry.</a:t>
            </a:r>
            <a:endParaRPr lang="en-US" sz="1600" dirty="0">
              <a:latin typeface="Arial" pitchFamily="34" charset="0"/>
              <a:cs typeface="Arial" pitchFamily="34" charset="0"/>
            </a:endParaRPr>
          </a:p>
        </p:txBody>
      </p:sp>
      <p:pic>
        <p:nvPicPr>
          <p:cNvPr id="10" name="Picture 2" descr="I:\Therma-Tru\Print Resolution\Glass\PrivacyRatings\PrivacyRatings_JPG\PrivacyRating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895600"/>
            <a:ext cx="1767092" cy="1828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62248" y="3079968"/>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4677" y="789801"/>
            <a:ext cx="1564640" cy="2560320"/>
          </a:xfrm>
          <a:prstGeom prst="rect">
            <a:avLst/>
          </a:prstGeom>
        </p:spPr>
      </p:pic>
      <p:sp>
        <p:nvSpPr>
          <p:cNvPr id="15" name="TextBox 14"/>
          <p:cNvSpPr txBox="1"/>
          <p:nvPr/>
        </p:nvSpPr>
        <p:spPr>
          <a:xfrm>
            <a:off x="4864677" y="3350121"/>
            <a:ext cx="1564640"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
        <p:nvSpPr>
          <p:cNvPr id="16" name="TextBox 15"/>
          <p:cNvSpPr txBox="1"/>
          <p:nvPr/>
        </p:nvSpPr>
        <p:spPr>
          <a:xfrm>
            <a:off x="7563091" y="3333555"/>
            <a:ext cx="788300"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Brass</a:t>
            </a:r>
            <a:endParaRPr lang="en-US" sz="1000" dirty="0">
              <a:latin typeface="Arial" pitchFamily="34" charset="0"/>
              <a:cs typeface="Arial" pitchFamily="34" charset="0"/>
            </a:endParaRPr>
          </a:p>
        </p:txBody>
      </p:sp>
      <p:sp>
        <p:nvSpPr>
          <p:cNvPr id="17" name="TextBox 16"/>
          <p:cNvSpPr txBox="1"/>
          <p:nvPr/>
        </p:nvSpPr>
        <p:spPr>
          <a:xfrm>
            <a:off x="6495594" y="3333555"/>
            <a:ext cx="1143000"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3091" y="2069039"/>
            <a:ext cx="782726" cy="128016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5731" y="2069039"/>
            <a:ext cx="782726" cy="1280160"/>
          </a:xfrm>
          <a:prstGeom prst="rect">
            <a:avLst/>
          </a:prstGeom>
        </p:spPr>
      </p:pic>
      <p:sp>
        <p:nvSpPr>
          <p:cNvPr id="14" name="Slide Number Placeholder 13"/>
          <p:cNvSpPr>
            <a:spLocks noGrp="1"/>
          </p:cNvSpPr>
          <p:nvPr>
            <p:ph type="sldNum" sz="quarter" idx="12"/>
          </p:nvPr>
        </p:nvSpPr>
        <p:spPr>
          <a:xfrm>
            <a:off x="8311933" y="6492875"/>
            <a:ext cx="409945" cy="365125"/>
          </a:xfrm>
        </p:spPr>
        <p:txBody>
          <a:bodyPr/>
          <a:lstStyle/>
          <a:p>
            <a:fld id="{D38E56C4-1D0B-4ED1-A83F-20B764F11907}" type="slidenum">
              <a:rPr lang="en-US" smtClean="0"/>
              <a:t>32</a:t>
            </a:fld>
            <a:endParaRPr lang="en-US" dirty="0"/>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1604" y="3647867"/>
            <a:ext cx="1564640" cy="2560320"/>
          </a:xfrm>
          <a:prstGeom prst="rect">
            <a:avLst/>
          </a:prstGeom>
        </p:spPr>
      </p:pic>
      <p:pic>
        <p:nvPicPr>
          <p:cNvPr id="19" name="Picture 3" descr="I:\Therma-Tru\Print Resolution\Glass\PrivacyRatings\PrivacyRatings_JPG\PrivacyRating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2247" y="5716730"/>
            <a:ext cx="1767093" cy="1828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2249" y="3810000"/>
            <a:ext cx="3700151" cy="1738938"/>
          </a:xfrm>
          <a:prstGeom prst="rect">
            <a:avLst/>
          </a:prstGeom>
          <a:noFill/>
        </p:spPr>
        <p:txBody>
          <a:bodyPr wrap="square" rtlCol="0">
            <a:spAutoFit/>
          </a:bodyPr>
          <a:lstStyle/>
          <a:p>
            <a:r>
              <a:rPr lang="en-US" b="1" dirty="0" err="1" smtClean="0">
                <a:solidFill>
                  <a:srgbClr val="005293"/>
                </a:solidFill>
                <a:latin typeface="Arial" pitchFamily="34" charset="0"/>
                <a:cs typeface="Arial" pitchFamily="34" charset="0"/>
              </a:rPr>
              <a:t>Concorde</a:t>
            </a:r>
            <a:r>
              <a:rPr lang="en-US" sz="540" b="1" dirty="0" err="1" smtClean="0">
                <a:solidFill>
                  <a:srgbClr val="005293"/>
                </a:solidFill>
                <a:latin typeface="Arial" pitchFamily="34" charset="0"/>
                <a:cs typeface="Arial" pitchFamily="34" charset="0"/>
              </a:rPr>
              <a:t>TM</a:t>
            </a:r>
            <a:endParaRPr lang="en-US" sz="540" b="1" baseline="-25000" dirty="0" smtClean="0">
              <a:solidFill>
                <a:srgbClr val="005293"/>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There’s just something friendly about Concorde’s cheery four-leaf design. Glue chip glass, clear curved bevels, clear glass and caming make up its Old World charm.</a:t>
            </a:r>
            <a:endParaRPr lang="en-US" sz="1600" dirty="0">
              <a:latin typeface="Arial" pitchFamily="34" charset="0"/>
              <a:cs typeface="Arial" pitchFamily="34" charset="0"/>
            </a:endParaRPr>
          </a:p>
        </p:txBody>
      </p:sp>
      <p:sp>
        <p:nvSpPr>
          <p:cNvPr id="21" name="TextBox 20"/>
          <p:cNvSpPr txBox="1"/>
          <p:nvPr/>
        </p:nvSpPr>
        <p:spPr>
          <a:xfrm>
            <a:off x="366964" y="5895201"/>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
        <p:nvSpPr>
          <p:cNvPr id="22" name="TextBox 21"/>
          <p:cNvSpPr txBox="1"/>
          <p:nvPr/>
        </p:nvSpPr>
        <p:spPr>
          <a:xfrm>
            <a:off x="4860718" y="6208187"/>
            <a:ext cx="1594413"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
        <p:nvSpPr>
          <p:cNvPr id="23" name="TextBox 22"/>
          <p:cNvSpPr txBox="1"/>
          <p:nvPr/>
        </p:nvSpPr>
        <p:spPr>
          <a:xfrm>
            <a:off x="7571110" y="6203013"/>
            <a:ext cx="797206"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Brass</a:t>
            </a:r>
            <a:endParaRPr lang="en-US" sz="1000" dirty="0">
              <a:latin typeface="Arial" pitchFamily="34" charset="0"/>
              <a:cs typeface="Arial" pitchFamily="34" charset="0"/>
            </a:endParaRPr>
          </a:p>
        </p:txBody>
      </p:sp>
      <p:sp>
        <p:nvSpPr>
          <p:cNvPr id="24" name="TextBox 23"/>
          <p:cNvSpPr txBox="1"/>
          <p:nvPr/>
        </p:nvSpPr>
        <p:spPr>
          <a:xfrm>
            <a:off x="6512994" y="6208186"/>
            <a:ext cx="1107793"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1109" y="4928027"/>
            <a:ext cx="782320" cy="1280160"/>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75731" y="4928027"/>
            <a:ext cx="782320" cy="1280160"/>
          </a:xfrm>
          <a:prstGeom prst="rect">
            <a:avLst/>
          </a:prstGeom>
        </p:spPr>
      </p:pic>
    </p:spTree>
    <p:extLst>
      <p:ext uri="{BB962C8B-B14F-4D97-AF65-F5344CB8AC3E}">
        <p14:creationId xmlns:p14="http://schemas.microsoft.com/office/powerpoint/2010/main" val="2985804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chemeClr val="bg1"/>
                </a:solidFill>
                <a:latin typeface="Arial" pitchFamily="34" charset="0"/>
                <a:cs typeface="Arial" pitchFamily="34" charset="0"/>
              </a:rPr>
              <a:t>Kensington</a:t>
            </a:r>
            <a:r>
              <a:rPr lang="en-US" sz="1100" dirty="0" err="1" smtClean="0">
                <a:solidFill>
                  <a:schemeClr val="bg1"/>
                </a:solidFill>
                <a:latin typeface="Arial" pitchFamily="34" charset="0"/>
                <a:cs typeface="Arial" pitchFamily="34" charset="0"/>
              </a:rPr>
              <a:t>TM</a:t>
            </a:r>
            <a:r>
              <a:rPr lang="en-US" sz="3600" baseline="-25000" dirty="0" smtClean="0">
                <a:solidFill>
                  <a:schemeClr val="bg1"/>
                </a:solidFill>
                <a:latin typeface="Arial" pitchFamily="34" charset="0"/>
                <a:cs typeface="Arial" pitchFamily="34" charset="0"/>
              </a:rPr>
              <a:t> </a:t>
            </a:r>
            <a:r>
              <a:rPr lang="en-US" sz="3600" dirty="0" smtClean="0">
                <a:solidFill>
                  <a:schemeClr val="bg1"/>
                </a:solidFill>
                <a:latin typeface="Arial" pitchFamily="34" charset="0"/>
                <a:cs typeface="Arial" pitchFamily="34" charset="0"/>
              </a:rPr>
              <a:t>&amp; </a:t>
            </a:r>
            <a:r>
              <a:rPr lang="en-US" sz="3600" dirty="0">
                <a:solidFill>
                  <a:schemeClr val="bg1"/>
                </a:solidFill>
                <a:latin typeface="Arial" pitchFamily="34" charset="0"/>
                <a:cs typeface="Arial" pitchFamily="34" charset="0"/>
              </a:rPr>
              <a:t>Crystal </a:t>
            </a:r>
            <a:r>
              <a:rPr lang="en-US" sz="3600" dirty="0" err="1" smtClean="0">
                <a:solidFill>
                  <a:schemeClr val="bg1"/>
                </a:solidFill>
                <a:latin typeface="Arial" pitchFamily="34" charset="0"/>
                <a:cs typeface="Arial" pitchFamily="34" charset="0"/>
              </a:rPr>
              <a:t>Diamonds</a:t>
            </a:r>
            <a:r>
              <a:rPr lang="en-US" sz="1100" dirty="0" err="1" smtClean="0">
                <a:solidFill>
                  <a:schemeClr val="bg1"/>
                </a:solidFill>
                <a:latin typeface="Arial" pitchFamily="34" charset="0"/>
                <a:cs typeface="Arial" pitchFamily="34" charset="0"/>
              </a:rPr>
              <a:t>TM</a:t>
            </a:r>
            <a:endParaRPr lang="en-US" sz="1100" baseline="-25000" dirty="0" smtClean="0">
              <a:solidFill>
                <a:schemeClr val="bg1"/>
              </a:solidFill>
              <a:latin typeface="Arial" pitchFamily="34" charset="0"/>
              <a:cs typeface="Arial" pitchFamily="34" charset="0"/>
            </a:endParaRPr>
          </a:p>
        </p:txBody>
      </p:sp>
      <p:sp>
        <p:nvSpPr>
          <p:cNvPr id="12" name="TextBox 11"/>
          <p:cNvSpPr txBox="1"/>
          <p:nvPr/>
        </p:nvSpPr>
        <p:spPr>
          <a:xfrm>
            <a:off x="228600" y="1143000"/>
            <a:ext cx="3810000" cy="1492716"/>
          </a:xfrm>
          <a:prstGeom prst="rect">
            <a:avLst/>
          </a:prstGeom>
          <a:noFill/>
        </p:spPr>
        <p:txBody>
          <a:bodyPr wrap="square" rtlCol="0">
            <a:spAutoFit/>
          </a:bodyPr>
          <a:lstStyle/>
          <a:p>
            <a:r>
              <a:rPr lang="en-US" b="1" dirty="0" err="1" smtClean="0">
                <a:solidFill>
                  <a:srgbClr val="005293"/>
                </a:solidFill>
                <a:latin typeface="Arial" pitchFamily="34" charset="0"/>
                <a:cs typeface="Arial" pitchFamily="34" charset="0"/>
              </a:rPr>
              <a:t>Kensington</a:t>
            </a:r>
            <a:r>
              <a:rPr lang="en-US" sz="540" b="1" dirty="0" err="1" smtClean="0">
                <a:solidFill>
                  <a:srgbClr val="005293"/>
                </a:solidFill>
                <a:latin typeface="Arial" pitchFamily="34" charset="0"/>
                <a:cs typeface="Arial" pitchFamily="34" charset="0"/>
              </a:rPr>
              <a:t>TM</a:t>
            </a:r>
            <a:endParaRPr lang="en-US" sz="540" b="1" baseline="-25000" dirty="0" smtClean="0">
              <a:solidFill>
                <a:srgbClr val="005293"/>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Kensington speaks European elegance while offering modest privacy with its clear bevels, glue chip glass, granite glass and caming.</a:t>
            </a:r>
            <a:endParaRPr lang="en-US" sz="1600" dirty="0">
              <a:latin typeface="Arial" pitchFamily="34" charset="0"/>
              <a:cs typeface="Arial"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2916" y="838200"/>
            <a:ext cx="1564640" cy="2560320"/>
          </a:xfrm>
          <a:prstGeom prst="rect">
            <a:avLst/>
          </a:prstGeom>
        </p:spPr>
      </p:pic>
      <p:sp>
        <p:nvSpPr>
          <p:cNvPr id="17" name="TextBox 16"/>
          <p:cNvSpPr txBox="1"/>
          <p:nvPr/>
        </p:nvSpPr>
        <p:spPr>
          <a:xfrm>
            <a:off x="4745989" y="3398521"/>
            <a:ext cx="1564640"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
        <p:nvSpPr>
          <p:cNvPr id="18" name="TextBox 17"/>
          <p:cNvSpPr txBox="1"/>
          <p:nvPr/>
        </p:nvSpPr>
        <p:spPr>
          <a:xfrm>
            <a:off x="6439992" y="3398520"/>
            <a:ext cx="1066799" cy="246222"/>
          </a:xfrm>
          <a:prstGeom prst="rect">
            <a:avLst/>
          </a:prstGeom>
          <a:noFill/>
        </p:spPr>
        <p:txBody>
          <a:bodyPr wrap="square" rtlCol="0">
            <a:spAutoFit/>
          </a:bodyPr>
          <a:lstStyle/>
          <a:p>
            <a:pPr algn="ctr"/>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pic>
        <p:nvPicPr>
          <p:cNvPr id="19" name="Picture 3" descr="I:\Therma-Tru\Print Resolution\Glass\PrivacyRatings\PrivacyRatings_JPG\PrivacyRating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598" y="2894168"/>
            <a:ext cx="1767093" cy="1828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39486" y="3077048"/>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1716" y="2118360"/>
            <a:ext cx="782320" cy="1280160"/>
          </a:xfrm>
          <a:prstGeom prst="rect">
            <a:avLst/>
          </a:prstGeom>
        </p:spPr>
      </p:pic>
      <p:sp>
        <p:nvSpPr>
          <p:cNvPr id="11" name="Slide Number Placeholder 10"/>
          <p:cNvSpPr>
            <a:spLocks noGrp="1"/>
          </p:cNvSpPr>
          <p:nvPr>
            <p:ph type="sldNum" sz="quarter" idx="12"/>
          </p:nvPr>
        </p:nvSpPr>
        <p:spPr>
          <a:xfrm>
            <a:off x="6553200" y="6492875"/>
            <a:ext cx="2133600" cy="365125"/>
          </a:xfrm>
        </p:spPr>
        <p:txBody>
          <a:bodyPr/>
          <a:lstStyle/>
          <a:p>
            <a:fld id="{D38E56C4-1D0B-4ED1-A83F-20B764F11907}" type="slidenum">
              <a:rPr lang="en-US" smtClean="0"/>
              <a:t>33</a:t>
            </a:fld>
            <a:endParaRPr lang="en-US" dirty="0"/>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2916" y="3711416"/>
            <a:ext cx="1564640" cy="2560320"/>
          </a:xfrm>
          <a:prstGeom prst="rect">
            <a:avLst/>
          </a:prstGeom>
        </p:spPr>
      </p:pic>
      <p:pic>
        <p:nvPicPr>
          <p:cNvPr id="23" name="Picture 2" descr="I:\Therma-Tru\Print Resolution\Glass\PrivacyRatings\PrivacyRatings_JPG\PrivacyRating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485" y="5943600"/>
            <a:ext cx="1767092" cy="18288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39487" y="4038600"/>
            <a:ext cx="3799113" cy="1738938"/>
          </a:xfrm>
          <a:prstGeom prst="rect">
            <a:avLst/>
          </a:prstGeom>
          <a:noFill/>
        </p:spPr>
        <p:txBody>
          <a:bodyPr wrap="square" rtlCol="0">
            <a:spAutoFit/>
          </a:bodyPr>
          <a:lstStyle/>
          <a:p>
            <a:r>
              <a:rPr lang="en-US" b="1" dirty="0" smtClean="0">
                <a:solidFill>
                  <a:srgbClr val="005293"/>
                </a:solidFill>
                <a:latin typeface="Arial" pitchFamily="34" charset="0"/>
                <a:cs typeface="Arial" pitchFamily="34" charset="0"/>
              </a:rPr>
              <a:t>Crystal </a:t>
            </a:r>
            <a:r>
              <a:rPr lang="en-US" b="1" dirty="0" err="1" smtClean="0">
                <a:solidFill>
                  <a:srgbClr val="005293"/>
                </a:solidFill>
                <a:latin typeface="Arial" pitchFamily="34" charset="0"/>
                <a:cs typeface="Arial" pitchFamily="34" charset="0"/>
              </a:rPr>
              <a:t>Diamonds</a:t>
            </a:r>
            <a:r>
              <a:rPr lang="en-US" sz="540" b="1" dirty="0" err="1" smtClean="0">
                <a:solidFill>
                  <a:srgbClr val="005293"/>
                </a:solidFill>
                <a:latin typeface="Arial" pitchFamily="34" charset="0"/>
                <a:cs typeface="Arial" pitchFamily="34" charset="0"/>
              </a:rPr>
              <a:t>TM</a:t>
            </a:r>
            <a:endParaRPr lang="en-US" sz="540" b="1" baseline="-25000" dirty="0" smtClean="0">
              <a:solidFill>
                <a:srgbClr val="005293"/>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Perfect for the place where friends and families meet. And with its glue chip glass, clear bevels and brass caming, Crystal Diamonds provides privacy with a welcoming touch.</a:t>
            </a:r>
            <a:endParaRPr lang="en-US" sz="1600" dirty="0">
              <a:latin typeface="Arial" pitchFamily="34" charset="0"/>
              <a:cs typeface="Arial" pitchFamily="34" charset="0"/>
            </a:endParaRPr>
          </a:p>
        </p:txBody>
      </p:sp>
      <p:sp>
        <p:nvSpPr>
          <p:cNvPr id="25" name="TextBox 24"/>
          <p:cNvSpPr txBox="1"/>
          <p:nvPr/>
        </p:nvSpPr>
        <p:spPr>
          <a:xfrm>
            <a:off x="343213" y="6133237"/>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
        <p:nvSpPr>
          <p:cNvPr id="26" name="TextBox 25"/>
          <p:cNvSpPr txBox="1"/>
          <p:nvPr/>
        </p:nvSpPr>
        <p:spPr>
          <a:xfrm>
            <a:off x="4732570" y="6248400"/>
            <a:ext cx="1552329"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Brass</a:t>
            </a:r>
            <a:endParaRPr lang="en-US" sz="1000" dirty="0">
              <a:latin typeface="Arial" pitchFamily="34" charset="0"/>
              <a:cs typeface="Arial" pitchFamily="34" charset="0"/>
            </a:endParaRPr>
          </a:p>
        </p:txBody>
      </p:sp>
    </p:spTree>
    <p:extLst>
      <p:ext uri="{BB962C8B-B14F-4D97-AF65-F5344CB8AC3E}">
        <p14:creationId xmlns:p14="http://schemas.microsoft.com/office/powerpoint/2010/main" val="2920573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chemeClr val="bg1"/>
                </a:solidFill>
                <a:latin typeface="Arial" pitchFamily="34" charset="0"/>
                <a:cs typeface="Arial" pitchFamily="34" charset="0"/>
              </a:rPr>
              <a:t>Axis</a:t>
            </a:r>
            <a:r>
              <a:rPr lang="en-US" sz="1080" dirty="0" err="1" smtClean="0">
                <a:solidFill>
                  <a:schemeClr val="bg1"/>
                </a:solidFill>
                <a:latin typeface="Arial" pitchFamily="34" charset="0"/>
                <a:cs typeface="Arial" pitchFamily="34" charset="0"/>
              </a:rPr>
              <a:t>TM</a:t>
            </a:r>
            <a:r>
              <a:rPr lang="en-US" sz="3600" baseline="-25000" dirty="0" smtClean="0">
                <a:solidFill>
                  <a:schemeClr val="bg1"/>
                </a:solidFill>
                <a:latin typeface="Arial" pitchFamily="34" charset="0"/>
                <a:cs typeface="Arial" pitchFamily="34" charset="0"/>
              </a:rPr>
              <a:t> </a:t>
            </a:r>
            <a:r>
              <a:rPr lang="en-US" sz="3600" dirty="0" smtClean="0">
                <a:solidFill>
                  <a:schemeClr val="bg1"/>
                </a:solidFill>
                <a:latin typeface="Arial" pitchFamily="34" charset="0"/>
                <a:cs typeface="Arial" pitchFamily="34" charset="0"/>
              </a:rPr>
              <a:t>&amp; </a:t>
            </a:r>
            <a:r>
              <a:rPr lang="en-US" sz="3600" dirty="0" err="1" smtClean="0">
                <a:solidFill>
                  <a:schemeClr val="bg1"/>
                </a:solidFill>
                <a:latin typeface="Arial" pitchFamily="34" charset="0"/>
                <a:cs typeface="Arial" pitchFamily="34" charset="0"/>
              </a:rPr>
              <a:t>Bevelline</a:t>
            </a:r>
            <a:r>
              <a:rPr lang="en-US" sz="1080" dirty="0" err="1" smtClean="0">
                <a:solidFill>
                  <a:schemeClr val="bg1"/>
                </a:solidFill>
                <a:latin typeface="Arial" pitchFamily="34" charset="0"/>
                <a:cs typeface="Arial" pitchFamily="34" charset="0"/>
              </a:rPr>
              <a:t>TM</a:t>
            </a:r>
            <a:endParaRPr lang="en-US" sz="1080" baseline="-25000" dirty="0" smtClean="0">
              <a:solidFill>
                <a:schemeClr val="bg1"/>
              </a:solidFill>
              <a:latin typeface="Arial" pitchFamily="34" charset="0"/>
              <a:cs typeface="Arial" pitchFamily="34" charset="0"/>
            </a:endParaRPr>
          </a:p>
        </p:txBody>
      </p:sp>
      <p:sp>
        <p:nvSpPr>
          <p:cNvPr id="3" name="Slide Number Placeholder 2"/>
          <p:cNvSpPr>
            <a:spLocks noGrp="1"/>
          </p:cNvSpPr>
          <p:nvPr>
            <p:ph type="sldNum" sz="quarter" idx="12"/>
          </p:nvPr>
        </p:nvSpPr>
        <p:spPr>
          <a:xfrm>
            <a:off x="7772400" y="6492875"/>
            <a:ext cx="914400" cy="365125"/>
          </a:xfrm>
        </p:spPr>
        <p:txBody>
          <a:bodyPr/>
          <a:lstStyle/>
          <a:p>
            <a:fld id="{D38E56C4-1D0B-4ED1-A83F-20B764F11907}" type="slidenum">
              <a:rPr lang="en-US" smtClean="0"/>
              <a:t>34</a:t>
            </a:fld>
            <a:endParaRPr lang="en-US" dirty="0"/>
          </a:p>
        </p:txBody>
      </p:sp>
      <p:sp>
        <p:nvSpPr>
          <p:cNvPr id="13" name="TextBox 12"/>
          <p:cNvSpPr txBox="1"/>
          <p:nvPr/>
        </p:nvSpPr>
        <p:spPr>
          <a:xfrm>
            <a:off x="343079" y="1066800"/>
            <a:ext cx="3847921" cy="1985159"/>
          </a:xfrm>
          <a:prstGeom prst="rect">
            <a:avLst/>
          </a:prstGeom>
          <a:noFill/>
        </p:spPr>
        <p:txBody>
          <a:bodyPr wrap="square" rtlCol="0">
            <a:spAutoFit/>
          </a:bodyPr>
          <a:lstStyle/>
          <a:p>
            <a:r>
              <a:rPr lang="en-US" b="1" dirty="0" err="1" smtClean="0">
                <a:solidFill>
                  <a:srgbClr val="005293"/>
                </a:solidFill>
                <a:latin typeface="Arial" pitchFamily="34" charset="0"/>
                <a:cs typeface="Arial" pitchFamily="34" charset="0"/>
              </a:rPr>
              <a:t>Axis</a:t>
            </a:r>
            <a:r>
              <a:rPr lang="en-US" sz="540" b="1" dirty="0" err="1" smtClean="0">
                <a:solidFill>
                  <a:srgbClr val="005293"/>
                </a:solidFill>
                <a:latin typeface="Arial" pitchFamily="34" charset="0"/>
                <a:cs typeface="Arial" pitchFamily="34" charset="0"/>
              </a:rPr>
              <a:t>TM</a:t>
            </a:r>
            <a:endParaRPr lang="en-US" sz="540" b="1" baseline="-25000" dirty="0" smtClean="0">
              <a:solidFill>
                <a:srgbClr val="005293"/>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Simple and smart, Axis combines narrow reed glass in horizontal and vertical arrangements to create contrast and modest privacy. A vertical band of clear glass bevels completes this linear design, ideal for Modern home styles.</a:t>
            </a:r>
            <a:endParaRPr lang="en-US" sz="1600" dirty="0">
              <a:latin typeface="Arial" pitchFamily="34" charset="0"/>
              <a:cs typeface="Arial"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2177" y="1107317"/>
            <a:ext cx="1540018" cy="2520029"/>
          </a:xfrm>
          <a:prstGeom prst="rect">
            <a:avLst/>
          </a:prstGeom>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43079" y="3195792"/>
            <a:ext cx="1767092" cy="1828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46809" y="3380601"/>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
        <p:nvSpPr>
          <p:cNvPr id="17" name="TextBox 16"/>
          <p:cNvSpPr txBox="1"/>
          <p:nvPr/>
        </p:nvSpPr>
        <p:spPr>
          <a:xfrm>
            <a:off x="343079" y="4065899"/>
            <a:ext cx="3924121" cy="1000274"/>
          </a:xfrm>
          <a:prstGeom prst="rect">
            <a:avLst/>
          </a:prstGeom>
          <a:noFill/>
        </p:spPr>
        <p:txBody>
          <a:bodyPr wrap="square" rtlCol="0">
            <a:spAutoFit/>
          </a:bodyPr>
          <a:lstStyle/>
          <a:p>
            <a:r>
              <a:rPr lang="en-US" b="1" dirty="0" err="1" smtClean="0">
                <a:solidFill>
                  <a:srgbClr val="005293"/>
                </a:solidFill>
                <a:latin typeface="Arial" pitchFamily="34" charset="0"/>
                <a:cs typeface="Arial" pitchFamily="34" charset="0"/>
              </a:rPr>
              <a:t>Bevelline</a:t>
            </a:r>
            <a:r>
              <a:rPr lang="en-US" sz="540" b="1" dirty="0" err="1" smtClean="0">
                <a:solidFill>
                  <a:srgbClr val="005293"/>
                </a:solidFill>
                <a:latin typeface="Arial" pitchFamily="34" charset="0"/>
                <a:cs typeface="Arial" pitchFamily="34" charset="0"/>
              </a:rPr>
              <a:t>TM</a:t>
            </a:r>
            <a:endParaRPr lang="en-US" sz="540" b="1" baseline="-25000" dirty="0" smtClean="0">
              <a:solidFill>
                <a:srgbClr val="005293"/>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Bevelline glass features designs that create the look of fine-cut facet crystal.</a:t>
            </a:r>
            <a:endParaRPr lang="en-US" sz="1600" dirty="0">
              <a:latin typeface="Arial" pitchFamily="34" charset="0"/>
              <a:cs typeface="Arial" pitchFamily="34" charset="0"/>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2177" y="3962400"/>
            <a:ext cx="1540018" cy="2560320"/>
          </a:xfrm>
          <a:prstGeom prst="rect">
            <a:avLst/>
          </a:prstGeom>
        </p:spPr>
      </p:pic>
      <p:pic>
        <p:nvPicPr>
          <p:cNvPr id="19" name="Picture 2" descr="I:\Therma-Tru\Print Resolution\Glass\PrivacyRatings\PrivacyRatings_JPG\PrivacyRating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610" y="5332573"/>
            <a:ext cx="1767092" cy="1828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46808" y="5510722"/>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
        <p:nvSpPr>
          <p:cNvPr id="22" name="TextBox 21"/>
          <p:cNvSpPr txBox="1"/>
          <p:nvPr/>
        </p:nvSpPr>
        <p:spPr>
          <a:xfrm>
            <a:off x="4889866" y="3614000"/>
            <a:ext cx="1564640"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Black Nickel</a:t>
            </a:r>
            <a:endParaRPr lang="en-US" sz="1000" dirty="0">
              <a:latin typeface="Arial" pitchFamily="34" charset="0"/>
              <a:cs typeface="Arial" pitchFamily="34" charset="0"/>
            </a:endParaRPr>
          </a:p>
        </p:txBody>
      </p:sp>
    </p:spTree>
    <p:extLst>
      <p:ext uri="{BB962C8B-B14F-4D97-AF65-F5344CB8AC3E}">
        <p14:creationId xmlns:p14="http://schemas.microsoft.com/office/powerpoint/2010/main" val="68866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6560" y="792480"/>
            <a:ext cx="1564640" cy="2560320"/>
          </a:xfrm>
          <a:prstGeom prst="rect">
            <a:avLst/>
          </a:prstGeom>
        </p:spPr>
      </p:pic>
      <p:pic>
        <p:nvPicPr>
          <p:cNvPr id="8" name="Picture 3" descr="I:\Therma-Tru\Print Resolution\Glass\PrivacyRatings\PrivacyRatings_JPG\PrivacyRating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484" y="2788920"/>
            <a:ext cx="1767093" cy="18288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bg1"/>
                </a:solidFill>
                <a:latin typeface="Arial" pitchFamily="34" charset="0"/>
                <a:cs typeface="Arial" pitchFamily="34" charset="0"/>
              </a:rPr>
              <a:t>Frosted Images</a:t>
            </a:r>
            <a:r>
              <a:rPr lang="en-US" sz="1080" dirty="0" smtClean="0">
                <a:solidFill>
                  <a:schemeClr val="bg1"/>
                </a:solidFill>
                <a:latin typeface="Arial" pitchFamily="34" charset="0"/>
                <a:cs typeface="Arial" pitchFamily="34" charset="0"/>
              </a:rPr>
              <a:t>®</a:t>
            </a:r>
            <a:r>
              <a:rPr lang="en-US" sz="1600" dirty="0" smtClean="0">
                <a:solidFill>
                  <a:schemeClr val="bg1"/>
                </a:solidFill>
                <a:latin typeface="Arial" pitchFamily="34" charset="0"/>
                <a:cs typeface="Arial" pitchFamily="34" charset="0"/>
              </a:rPr>
              <a:t> </a:t>
            </a:r>
            <a:r>
              <a:rPr lang="en-US" sz="3600" dirty="0">
                <a:solidFill>
                  <a:schemeClr val="bg1"/>
                </a:solidFill>
                <a:latin typeface="Arial" pitchFamily="34" charset="0"/>
                <a:cs typeface="Arial" pitchFamily="34" charset="0"/>
              </a:rPr>
              <a:t>/ Internal </a:t>
            </a:r>
            <a:r>
              <a:rPr lang="en-US" sz="3600" dirty="0" smtClean="0">
                <a:solidFill>
                  <a:schemeClr val="bg1"/>
                </a:solidFill>
                <a:latin typeface="Arial" pitchFamily="34" charset="0"/>
                <a:cs typeface="Arial" pitchFamily="34" charset="0"/>
              </a:rPr>
              <a:t>Blinds / Screens</a:t>
            </a:r>
            <a:endParaRPr lang="en-US" sz="3600" dirty="0">
              <a:solidFill>
                <a:schemeClr val="bg1"/>
              </a:solidFill>
              <a:latin typeface="Arial" pitchFamily="34" charset="0"/>
              <a:cs typeface="Arial" pitchFamily="34" charset="0"/>
            </a:endParaRPr>
          </a:p>
        </p:txBody>
      </p:sp>
      <p:sp>
        <p:nvSpPr>
          <p:cNvPr id="5" name="TextBox 4"/>
          <p:cNvSpPr txBox="1"/>
          <p:nvPr/>
        </p:nvSpPr>
        <p:spPr>
          <a:xfrm>
            <a:off x="352485" y="990600"/>
            <a:ext cx="3717257" cy="1492716"/>
          </a:xfrm>
          <a:prstGeom prst="rect">
            <a:avLst/>
          </a:prstGeom>
          <a:noFill/>
        </p:spPr>
        <p:txBody>
          <a:bodyPr wrap="square" rtlCol="0">
            <a:spAutoFit/>
          </a:bodyPr>
          <a:lstStyle/>
          <a:p>
            <a:r>
              <a:rPr lang="en-US" b="1" dirty="0" smtClean="0">
                <a:solidFill>
                  <a:srgbClr val="005293"/>
                </a:solidFill>
                <a:latin typeface="Arial" pitchFamily="34" charset="0"/>
                <a:cs typeface="Arial" pitchFamily="34" charset="0"/>
              </a:rPr>
              <a:t>Frosted Images</a:t>
            </a:r>
            <a:r>
              <a:rPr lang="en-US" sz="540" b="1" dirty="0" smtClean="0">
                <a:solidFill>
                  <a:srgbClr val="005293"/>
                </a:solidFill>
                <a:latin typeface="Arial" pitchFamily="34" charset="0"/>
                <a:cs typeface="Arial" pitchFamily="34" charset="0"/>
              </a:rPr>
              <a:t>®</a:t>
            </a: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Delicate and ornate, Frosted Images offers a high privacy rating with an elegant aesthetic achieved with the simplicity of white-frosted glass.</a:t>
            </a:r>
            <a:endParaRPr lang="en-US" sz="1600" dirty="0">
              <a:latin typeface="Arial" pitchFamily="34" charset="0"/>
              <a:cs typeface="Arial" pitchFamily="34" charset="0"/>
            </a:endParaRPr>
          </a:p>
        </p:txBody>
      </p:sp>
      <p:sp>
        <p:nvSpPr>
          <p:cNvPr id="7" name="TextBox 6"/>
          <p:cNvSpPr txBox="1"/>
          <p:nvPr/>
        </p:nvSpPr>
        <p:spPr>
          <a:xfrm>
            <a:off x="339039" y="2971800"/>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5692" y="3886200"/>
            <a:ext cx="1619708" cy="2560320"/>
          </a:xfrm>
          <a:prstGeom prst="rect">
            <a:avLst/>
          </a:prstGeom>
        </p:spPr>
      </p:pic>
      <p:sp>
        <p:nvSpPr>
          <p:cNvPr id="9" name="TextBox 8"/>
          <p:cNvSpPr txBox="1"/>
          <p:nvPr/>
        </p:nvSpPr>
        <p:spPr>
          <a:xfrm>
            <a:off x="5047545" y="3810000"/>
            <a:ext cx="2191455" cy="1985159"/>
          </a:xfrm>
          <a:prstGeom prst="rect">
            <a:avLst/>
          </a:prstGeom>
          <a:noFill/>
        </p:spPr>
        <p:txBody>
          <a:bodyPr wrap="square" rtlCol="0">
            <a:spAutoFit/>
          </a:bodyPr>
          <a:lstStyle/>
          <a:p>
            <a:r>
              <a:rPr lang="en-US" b="1" dirty="0" smtClean="0">
                <a:solidFill>
                  <a:srgbClr val="005293"/>
                </a:solidFill>
                <a:latin typeface="Arial" pitchFamily="34" charset="0"/>
                <a:cs typeface="Arial" pitchFamily="34" charset="0"/>
              </a:rPr>
              <a:t>Screen Vented</a:t>
            </a:r>
            <a:endParaRPr lang="en-US" b="1" baseline="-25000" dirty="0" smtClean="0">
              <a:solidFill>
                <a:srgbClr val="005293"/>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Screen vented lites offer a built-in screen for ventilation, featuring a gliding operation and sash locking system.</a:t>
            </a:r>
            <a:endParaRPr lang="en-US" sz="1600" dirty="0">
              <a:latin typeface="Arial" pitchFamily="34" charset="0"/>
              <a:cs typeface="Arial" pitchFamily="34"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2685" y="3886200"/>
            <a:ext cx="1614115" cy="2560320"/>
          </a:xfrm>
          <a:prstGeom prst="rect">
            <a:avLst/>
          </a:prstGeom>
        </p:spPr>
      </p:pic>
      <p:sp>
        <p:nvSpPr>
          <p:cNvPr id="10" name="TextBox 9"/>
          <p:cNvSpPr txBox="1"/>
          <p:nvPr/>
        </p:nvSpPr>
        <p:spPr>
          <a:xfrm>
            <a:off x="373797" y="3810000"/>
            <a:ext cx="2750403" cy="2723823"/>
          </a:xfrm>
          <a:prstGeom prst="rect">
            <a:avLst/>
          </a:prstGeom>
          <a:noFill/>
        </p:spPr>
        <p:txBody>
          <a:bodyPr wrap="square" rtlCol="0">
            <a:spAutoFit/>
          </a:bodyPr>
          <a:lstStyle/>
          <a:p>
            <a:r>
              <a:rPr lang="en-US" b="1" dirty="0" smtClean="0">
                <a:solidFill>
                  <a:srgbClr val="005293"/>
                </a:solidFill>
                <a:latin typeface="Arial" pitchFamily="34" charset="0"/>
                <a:cs typeface="Arial" pitchFamily="34" charset="0"/>
              </a:rPr>
              <a:t>Internal Blinds</a:t>
            </a:r>
            <a:endParaRPr lang="en-US" b="1" baseline="-25000" dirty="0" smtClean="0">
              <a:solidFill>
                <a:srgbClr val="005293"/>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Internal blinds provide the privacy and convenience of a cordless blind enclosed between glass. A single-handed operator opens, closes and tilts the blinds to control the desired level of privacy and light. Low-E glass option available.</a:t>
            </a:r>
            <a:endParaRPr lang="en-US" sz="1600" dirty="0">
              <a:latin typeface="Arial" pitchFamily="34" charset="0"/>
              <a:cs typeface="Arial" pitchFamily="34" charset="0"/>
            </a:endParaRPr>
          </a:p>
        </p:txBody>
      </p:sp>
      <p:sp>
        <p:nvSpPr>
          <p:cNvPr id="12" name="Slide Number Placeholder 11"/>
          <p:cNvSpPr>
            <a:spLocks noGrp="1"/>
          </p:cNvSpPr>
          <p:nvPr>
            <p:ph type="sldNum" sz="quarter" idx="12"/>
          </p:nvPr>
        </p:nvSpPr>
        <p:spPr>
          <a:xfrm>
            <a:off x="6553200" y="6492875"/>
            <a:ext cx="2133600" cy="365125"/>
          </a:xfrm>
        </p:spPr>
        <p:txBody>
          <a:bodyPr/>
          <a:lstStyle/>
          <a:p>
            <a:fld id="{D38E56C4-1D0B-4ED1-A83F-20B764F11907}" type="slidenum">
              <a:rPr lang="en-US" smtClean="0"/>
              <a:t>35</a:t>
            </a:fld>
            <a:endParaRPr lang="en-US" dirty="0"/>
          </a:p>
        </p:txBody>
      </p:sp>
    </p:spTree>
    <p:extLst>
      <p:ext uri="{BB962C8B-B14F-4D97-AF65-F5344CB8AC3E}">
        <p14:creationId xmlns:p14="http://schemas.microsoft.com/office/powerpoint/2010/main" val="2490876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609600"/>
          </a:xfrm>
          <a:prstGeom prst="rect">
            <a:avLst/>
          </a:prstGeom>
          <a:solidFill>
            <a:srgbClr val="FF0000"/>
          </a:solidFill>
        </p:spPr>
        <p:txBody>
          <a:bodyPr vert="horz" lIns="91440" tIns="45720" rIns="91440" bIns="45720" rtlCol="0" anchor="ctr">
            <a:noAutofit/>
          </a:bodyPr>
          <a:lstStyle>
            <a:defPPr>
              <a:defRPr lang="en-US"/>
            </a:defPPr>
            <a:lvl1pPr>
              <a:spcBef>
                <a:spcPct val="0"/>
              </a:spcBef>
              <a:buNone/>
              <a:defRPr sz="3200">
                <a:solidFill>
                  <a:schemeClr val="bg1"/>
                </a:solidFill>
                <a:latin typeface="Arial" pitchFamily="34" charset="0"/>
                <a:ea typeface="+mj-ea"/>
                <a:cs typeface="Arial" pitchFamily="34" charset="0"/>
              </a:defRPr>
            </a:lvl1pPr>
          </a:lstStyle>
          <a:p>
            <a:r>
              <a:rPr lang="en-US" dirty="0" smtClean="0"/>
              <a:t>FC </a:t>
            </a:r>
            <a:r>
              <a:rPr lang="en-US" dirty="0"/>
              <a:t>&amp; SS </a:t>
            </a:r>
            <a:r>
              <a:rPr lang="en-US" dirty="0" smtClean="0"/>
              <a:t>Decorative Glass: </a:t>
            </a:r>
            <a:r>
              <a:rPr lang="en-US" i="1" dirty="0"/>
              <a:t>Discontinued</a:t>
            </a:r>
            <a:r>
              <a:rPr lang="en-US" i="1" dirty="0" smtClean="0"/>
              <a:t> </a:t>
            </a:r>
            <a:endParaRPr lang="en-US" i="1" dirty="0"/>
          </a:p>
        </p:txBody>
      </p:sp>
      <p:sp>
        <p:nvSpPr>
          <p:cNvPr id="3" name="Slide Number Placeholder 2"/>
          <p:cNvSpPr>
            <a:spLocks noGrp="1"/>
          </p:cNvSpPr>
          <p:nvPr>
            <p:ph type="sldNum" sz="quarter" idx="12"/>
          </p:nvPr>
        </p:nvSpPr>
        <p:spPr>
          <a:xfrm>
            <a:off x="6553200" y="6492875"/>
            <a:ext cx="2133600" cy="365125"/>
          </a:xfrm>
        </p:spPr>
        <p:txBody>
          <a:bodyPr/>
          <a:lstStyle/>
          <a:p>
            <a:fld id="{D38E56C4-1D0B-4ED1-A83F-20B764F11907}" type="slidenum">
              <a:rPr lang="en-US" smtClean="0"/>
              <a:t>36</a:t>
            </a:fld>
            <a:endParaRPr lang="en-US" dirty="0"/>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0405" y="897285"/>
            <a:ext cx="1564640" cy="2560320"/>
          </a:xfrm>
          <a:prstGeom prst="rect">
            <a:avLst/>
          </a:prstGeom>
        </p:spPr>
      </p:pic>
      <p:pic>
        <p:nvPicPr>
          <p:cNvPr id="24" name="Picture 2" descr="I:\Therma-Tru\Print Resolution\Glass\PrivacyRatings\PrivacyRatings_JPG\PrivacyRating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3075801"/>
            <a:ext cx="1767092" cy="18288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23851" y="1098084"/>
            <a:ext cx="3714749" cy="1738938"/>
          </a:xfrm>
          <a:prstGeom prst="rect">
            <a:avLst/>
          </a:prstGeom>
          <a:noFill/>
        </p:spPr>
        <p:txBody>
          <a:bodyPr wrap="square" rtlCol="0">
            <a:spAutoFit/>
          </a:bodyPr>
          <a:lstStyle/>
          <a:p>
            <a:r>
              <a:rPr lang="en-US" b="1" dirty="0" err="1" smtClean="0">
                <a:solidFill>
                  <a:srgbClr val="005293"/>
                </a:solidFill>
                <a:latin typeface="Arial" pitchFamily="34" charset="0"/>
                <a:cs typeface="Arial" pitchFamily="34" charset="0"/>
              </a:rPr>
              <a:t>Keystone</a:t>
            </a:r>
            <a:r>
              <a:rPr lang="en-US" sz="540" b="1" dirty="0" err="1" smtClean="0">
                <a:solidFill>
                  <a:srgbClr val="005293"/>
                </a:solidFill>
                <a:latin typeface="Arial" pitchFamily="34" charset="0"/>
                <a:cs typeface="Arial" pitchFamily="34" charset="0"/>
              </a:rPr>
              <a:t>TM</a:t>
            </a:r>
            <a:endParaRPr lang="en-US" sz="540" b="1" baseline="-25000" dirty="0" smtClean="0">
              <a:solidFill>
                <a:srgbClr val="005293"/>
              </a:solidFill>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Reminiscent of the Victorian age, Keystone uses swirled gray baroque glass, clear curved bevels and caming to create an exquisite, time-honored design with historical significance.</a:t>
            </a:r>
            <a:endParaRPr lang="en-US" sz="1600" dirty="0">
              <a:latin typeface="Arial" pitchFamily="34" charset="0"/>
              <a:cs typeface="Arial" pitchFamily="34" charset="0"/>
            </a:endParaRPr>
          </a:p>
        </p:txBody>
      </p:sp>
      <p:sp>
        <p:nvSpPr>
          <p:cNvPr id="30" name="TextBox 29"/>
          <p:cNvSpPr txBox="1"/>
          <p:nvPr/>
        </p:nvSpPr>
        <p:spPr>
          <a:xfrm>
            <a:off x="323850" y="3228201"/>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
        <p:nvSpPr>
          <p:cNvPr id="31" name="TextBox 30"/>
          <p:cNvSpPr txBox="1"/>
          <p:nvPr/>
        </p:nvSpPr>
        <p:spPr>
          <a:xfrm>
            <a:off x="4950405" y="3460288"/>
            <a:ext cx="1577958"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Brushed Nickel</a:t>
            </a:r>
            <a:endParaRPr lang="en-US" sz="1000" dirty="0">
              <a:latin typeface="Arial" pitchFamily="34" charset="0"/>
              <a:cs typeface="Arial" pitchFamily="34" charset="0"/>
            </a:endParaRPr>
          </a:p>
        </p:txBody>
      </p:sp>
      <p:sp>
        <p:nvSpPr>
          <p:cNvPr id="32" name="TextBox 31"/>
          <p:cNvSpPr txBox="1"/>
          <p:nvPr/>
        </p:nvSpPr>
        <p:spPr>
          <a:xfrm>
            <a:off x="6779205" y="3460288"/>
            <a:ext cx="782320" cy="246221"/>
          </a:xfrm>
          <a:prstGeom prst="rect">
            <a:avLst/>
          </a:prstGeom>
          <a:noFill/>
        </p:spPr>
        <p:txBody>
          <a:bodyPr wrap="square" rtlCol="0">
            <a:spAutoFit/>
          </a:bodyPr>
          <a:lstStyle/>
          <a:p>
            <a:pPr algn="ctr"/>
            <a:r>
              <a:rPr lang="en-US" sz="1000" dirty="0" smtClean="0">
                <a:latin typeface="Arial" pitchFamily="34" charset="0"/>
                <a:cs typeface="Arial" pitchFamily="34" charset="0"/>
              </a:rPr>
              <a:t>Brass</a:t>
            </a:r>
            <a:endParaRPr lang="en-US" sz="1000" dirty="0">
              <a:latin typeface="Arial" pitchFamily="34" charset="0"/>
              <a:cs typeface="Arial" pitchFamily="34" charset="0"/>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9205" y="2177445"/>
            <a:ext cx="782320" cy="1280160"/>
          </a:xfrm>
          <a:prstGeom prst="rect">
            <a:avLst/>
          </a:prstGeom>
        </p:spPr>
      </p:pic>
    </p:spTree>
    <p:extLst>
      <p:ext uri="{BB962C8B-B14F-4D97-AF65-F5344CB8AC3E}">
        <p14:creationId xmlns:p14="http://schemas.microsoft.com/office/powerpoint/2010/main" val="25744032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I:\Therma-Tru\Print Resolution\Glass\PrivacyRatings\PrivacyRatings_JPG\PrivacyRating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6674" y="5697826"/>
            <a:ext cx="1767093" cy="18288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Therma-Tru\Print Resolution\Glass\PrivacyRatings\PrivacyRatings_JPG\PrivacyRating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6674" y="2726026"/>
            <a:ext cx="1779129" cy="18288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bg1"/>
                </a:solidFill>
                <a:latin typeface="Arial" pitchFamily="34" charset="0"/>
                <a:cs typeface="Arial" pitchFamily="34" charset="0"/>
              </a:rPr>
              <a:t>Privacy Glass</a:t>
            </a:r>
            <a:endParaRPr lang="en-US" sz="3600" baseline="-25000" dirty="0" smtClean="0">
              <a:solidFill>
                <a:schemeClr val="bg1"/>
              </a:solidFill>
              <a:latin typeface="Arial" pitchFamily="34" charset="0"/>
              <a:cs typeface="Arial" pitchFamily="34" charset="0"/>
            </a:endParaRPr>
          </a:p>
        </p:txBody>
      </p:sp>
      <p:sp>
        <p:nvSpPr>
          <p:cNvPr id="5" name="TextBox 4"/>
          <p:cNvSpPr txBox="1"/>
          <p:nvPr/>
        </p:nvSpPr>
        <p:spPr>
          <a:xfrm>
            <a:off x="1855330" y="838200"/>
            <a:ext cx="2335670" cy="1246495"/>
          </a:xfrm>
          <a:prstGeom prst="rect">
            <a:avLst/>
          </a:prstGeom>
          <a:noFill/>
        </p:spPr>
        <p:txBody>
          <a:bodyPr wrap="square" rtlCol="0">
            <a:spAutoFit/>
          </a:bodyPr>
          <a:lstStyle/>
          <a:p>
            <a:r>
              <a:rPr lang="en-US" b="1" dirty="0" smtClean="0">
                <a:latin typeface="Arial" pitchFamily="34" charset="0"/>
                <a:cs typeface="Arial" pitchFamily="34" charset="0"/>
              </a:rPr>
              <a:t>Chord Glass</a:t>
            </a:r>
            <a:endParaRPr lang="en-US" b="1" baseline="-25000" dirty="0" smtClean="0">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A vertical flowing pattern reminiscent of waves on the water.</a:t>
            </a:r>
            <a:endParaRPr lang="en-US" sz="1600" dirty="0">
              <a:latin typeface="Arial" pitchFamily="34" charset="0"/>
              <a:cs typeface="Arial" pitchFamily="34" charset="0"/>
            </a:endParaRPr>
          </a:p>
        </p:txBody>
      </p:sp>
      <p:sp>
        <p:nvSpPr>
          <p:cNvPr id="7" name="TextBox 6"/>
          <p:cNvSpPr txBox="1"/>
          <p:nvPr/>
        </p:nvSpPr>
        <p:spPr>
          <a:xfrm>
            <a:off x="1905000" y="2847201"/>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
        <p:nvSpPr>
          <p:cNvPr id="10" name="TextBox 9"/>
          <p:cNvSpPr txBox="1"/>
          <p:nvPr/>
        </p:nvSpPr>
        <p:spPr>
          <a:xfrm>
            <a:off x="6499511" y="838200"/>
            <a:ext cx="2034889" cy="1492716"/>
          </a:xfrm>
          <a:prstGeom prst="rect">
            <a:avLst/>
          </a:prstGeom>
          <a:noFill/>
        </p:spPr>
        <p:txBody>
          <a:bodyPr wrap="square" rtlCol="0">
            <a:spAutoFit/>
          </a:bodyPr>
          <a:lstStyle/>
          <a:p>
            <a:r>
              <a:rPr lang="en-US" b="1" dirty="0" smtClean="0">
                <a:latin typeface="Arial" pitchFamily="34" charset="0"/>
                <a:cs typeface="Arial" pitchFamily="34" charset="0"/>
              </a:rPr>
              <a:t>Chinchilla Glass</a:t>
            </a:r>
            <a:endParaRPr lang="en-US" b="1" baseline="-25000" dirty="0" smtClean="0">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A free-flowing configuration, presenting quiet lines and curves.</a:t>
            </a:r>
            <a:endParaRPr lang="en-US" sz="1600" dirty="0">
              <a:latin typeface="Arial" pitchFamily="34" charset="0"/>
              <a:cs typeface="Arial" pitchFamily="34" charset="0"/>
            </a:endParaRPr>
          </a:p>
        </p:txBody>
      </p:sp>
      <p:sp>
        <p:nvSpPr>
          <p:cNvPr id="11" name="TextBox 10"/>
          <p:cNvSpPr txBox="1"/>
          <p:nvPr/>
        </p:nvSpPr>
        <p:spPr>
          <a:xfrm>
            <a:off x="1855330" y="3810000"/>
            <a:ext cx="2335670" cy="1246495"/>
          </a:xfrm>
          <a:prstGeom prst="rect">
            <a:avLst/>
          </a:prstGeom>
          <a:noFill/>
        </p:spPr>
        <p:txBody>
          <a:bodyPr wrap="square" rtlCol="0">
            <a:spAutoFit/>
          </a:bodyPr>
          <a:lstStyle/>
          <a:p>
            <a:r>
              <a:rPr lang="en-US" b="1" dirty="0" smtClean="0">
                <a:latin typeface="Arial" pitchFamily="34" charset="0"/>
                <a:cs typeface="Arial" pitchFamily="34" charset="0"/>
              </a:rPr>
              <a:t>Rainglass</a:t>
            </a:r>
            <a:endParaRPr lang="en-US" b="1" baseline="-25000" dirty="0" smtClean="0">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An elegantly fashioned glass, featuring ripples of cascading water.</a:t>
            </a:r>
            <a:endParaRPr lang="en-US" sz="1600" dirty="0">
              <a:latin typeface="Arial" pitchFamily="34" charset="0"/>
              <a:cs typeface="Arial" pitchFamily="34" charset="0"/>
            </a:endParaRPr>
          </a:p>
        </p:txBody>
      </p:sp>
      <p:sp>
        <p:nvSpPr>
          <p:cNvPr id="12" name="TextBox 11"/>
          <p:cNvSpPr txBox="1"/>
          <p:nvPr/>
        </p:nvSpPr>
        <p:spPr>
          <a:xfrm>
            <a:off x="6499511" y="3810000"/>
            <a:ext cx="2111089" cy="1492716"/>
          </a:xfrm>
          <a:prstGeom prst="rect">
            <a:avLst/>
          </a:prstGeom>
          <a:noFill/>
        </p:spPr>
        <p:txBody>
          <a:bodyPr wrap="square" rtlCol="0">
            <a:spAutoFit/>
          </a:bodyPr>
          <a:lstStyle/>
          <a:p>
            <a:r>
              <a:rPr lang="en-US" b="1" dirty="0" smtClean="0">
                <a:latin typeface="Arial" pitchFamily="34" charset="0"/>
                <a:cs typeface="Arial" pitchFamily="34" charset="0"/>
              </a:rPr>
              <a:t>Granite Glass</a:t>
            </a:r>
            <a:endParaRPr lang="en-US" b="1" baseline="-25000" dirty="0" smtClean="0">
              <a:latin typeface="Arial" pitchFamily="34" charset="0"/>
              <a:cs typeface="Arial" pitchFamily="34" charset="0"/>
            </a:endParaRPr>
          </a:p>
          <a:p>
            <a:endParaRPr lang="en-US" sz="900" dirty="0">
              <a:solidFill>
                <a:schemeClr val="accent6">
                  <a:lumMod val="75000"/>
                </a:schemeClr>
              </a:solidFill>
              <a:latin typeface="Arial" pitchFamily="34" charset="0"/>
              <a:cs typeface="Arial" pitchFamily="34" charset="0"/>
            </a:endParaRPr>
          </a:p>
          <a:p>
            <a:r>
              <a:rPr lang="en-US" sz="1600" dirty="0" smtClean="0">
                <a:latin typeface="Arial" pitchFamily="34" charset="0"/>
                <a:cs typeface="Arial" pitchFamily="34" charset="0"/>
              </a:rPr>
              <a:t>A coarse grained arrangement with surface detail over the entirety of glass.</a:t>
            </a:r>
            <a:endParaRPr lang="en-US" sz="1600" dirty="0">
              <a:latin typeface="Arial" pitchFamily="34" charset="0"/>
              <a:cs typeface="Arial"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321" y="851026"/>
            <a:ext cx="1360359" cy="2267264"/>
          </a:xfrm>
          <a:prstGeom prst="rect">
            <a:avLst/>
          </a:prstGeom>
        </p:spPr>
      </p:pic>
      <p:pic>
        <p:nvPicPr>
          <p:cNvPr id="15" name="Picture 2" descr="I:\Therma-Tru\Print Resolution\Glass\PrivacyRatings\PrivacyRatings_JPG\PrivacyRating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4874" y="2726026"/>
            <a:ext cx="1779129" cy="18288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553200" y="2847201"/>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pic>
        <p:nvPicPr>
          <p:cNvPr id="17" name="Picture 2" descr="I:\Therma-Tru\Print Resolution\Glass\PrivacyRatings\PrivacyRatings_JPG\PrivacyRating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4874" y="5697826"/>
            <a:ext cx="1779129" cy="1828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553200" y="5819001"/>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sp>
        <p:nvSpPr>
          <p:cNvPr id="20" name="TextBox 19"/>
          <p:cNvSpPr txBox="1"/>
          <p:nvPr/>
        </p:nvSpPr>
        <p:spPr>
          <a:xfrm>
            <a:off x="1905000" y="5819001"/>
            <a:ext cx="2209800" cy="276999"/>
          </a:xfrm>
          <a:prstGeom prst="rect">
            <a:avLst/>
          </a:prstGeom>
          <a:noFill/>
        </p:spPr>
        <p:txBody>
          <a:bodyPr wrap="square" rtlCol="0">
            <a:spAutoFit/>
          </a:bodyPr>
          <a:lstStyle/>
          <a:p>
            <a:r>
              <a:rPr lang="en-US" sz="1200" dirty="0" smtClean="0">
                <a:latin typeface="Arial" pitchFamily="34" charset="0"/>
                <a:cs typeface="Arial" pitchFamily="34" charset="0"/>
              </a:rPr>
              <a:t>Glass Privacy Rating</a:t>
            </a:r>
            <a:endParaRPr lang="en-US" sz="1200" dirty="0">
              <a:latin typeface="Arial" pitchFamily="34" charset="0"/>
              <a:cs typeface="Arial" pitchFamily="34" charset="0"/>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9260" y="851025"/>
            <a:ext cx="1360358" cy="2267264"/>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321" y="3818120"/>
            <a:ext cx="1360627" cy="2267712"/>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9259" y="3818570"/>
            <a:ext cx="1360357" cy="2267262"/>
          </a:xfrm>
          <a:prstGeom prst="rect">
            <a:avLst/>
          </a:prstGeom>
        </p:spPr>
      </p:pic>
      <p:sp>
        <p:nvSpPr>
          <p:cNvPr id="3" name="Slide Number Placeholder 2"/>
          <p:cNvSpPr>
            <a:spLocks noGrp="1"/>
          </p:cNvSpPr>
          <p:nvPr>
            <p:ph type="sldNum" sz="quarter" idx="12"/>
          </p:nvPr>
        </p:nvSpPr>
        <p:spPr>
          <a:xfrm>
            <a:off x="6553200" y="6492875"/>
            <a:ext cx="2133600" cy="365125"/>
          </a:xfrm>
        </p:spPr>
        <p:txBody>
          <a:bodyPr/>
          <a:lstStyle/>
          <a:p>
            <a:fld id="{D38E56C4-1D0B-4ED1-A83F-20B764F11907}" type="slidenum">
              <a:rPr lang="en-US" smtClean="0"/>
              <a:t>37</a:t>
            </a:fld>
            <a:endParaRPr lang="en-US" dirty="0"/>
          </a:p>
        </p:txBody>
      </p:sp>
    </p:spTree>
    <p:extLst>
      <p:ext uri="{BB962C8B-B14F-4D97-AF65-F5344CB8AC3E}">
        <p14:creationId xmlns:p14="http://schemas.microsoft.com/office/powerpoint/2010/main" val="1149086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3032" y="2443344"/>
            <a:ext cx="1408568" cy="218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descr="I:\Therma-Tru\Print Resolution\Glass\GlassShapes_Drawings\jpgs\DividedLite\FullLiteSL_5l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990600"/>
            <a:ext cx="23162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Therma-Tru\Print Resolution\Glass\GlassShapes_Drawings\jpgs\DividedLite\FullLite_Craftsman3li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3368" y="990600"/>
            <a:ext cx="61426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Therma-Tru\Print Resolution\Glass\GlassShapes_Drawings\jpgs\DividedLite\FullLite_Craftsman6li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7732" y="990600"/>
            <a:ext cx="61426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Therma-Tru\Print Resolution\Glass\GlassShapes_Drawings\jpgs\DividedLite\1_2Lite_9lit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0" y="990600"/>
            <a:ext cx="61426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I:\Therma-Tru\Print Resolution\Glass\GlassShapes_Drawings\jpgs\DividedLite\FullLite_10lit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19200" y="990600"/>
            <a:ext cx="614268" cy="1371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chemeClr val="bg1"/>
                </a:solidFill>
                <a:latin typeface="Arial" pitchFamily="34" charset="0"/>
                <a:cs typeface="Arial" pitchFamily="34" charset="0"/>
              </a:rPr>
              <a:t>Glass Shapes with Divided </a:t>
            </a:r>
            <a:r>
              <a:rPr lang="en-US" sz="2400" dirty="0" err="1" smtClean="0">
                <a:solidFill>
                  <a:schemeClr val="bg1"/>
                </a:solidFill>
                <a:latin typeface="Arial" pitchFamily="34" charset="0"/>
                <a:cs typeface="Arial" pitchFamily="34" charset="0"/>
              </a:rPr>
              <a:t>Lites</a:t>
            </a:r>
            <a:endParaRPr lang="en-US" sz="2400" dirty="0" smtClean="0">
              <a:solidFill>
                <a:schemeClr val="bg1"/>
              </a:solidFill>
              <a:latin typeface="Arial" pitchFamily="34" charset="0"/>
              <a:cs typeface="Arial" pitchFamily="34" charset="0"/>
            </a:endParaRPr>
          </a:p>
        </p:txBody>
      </p:sp>
      <p:pic>
        <p:nvPicPr>
          <p:cNvPr id="4098" name="Picture 2" descr="I:\Therma-Tru\Print Resolution\Glass\GlassShapes_Drawings\jpgs\DividedLite\1_2LiteSL_3lit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86800" y="990600"/>
            <a:ext cx="23162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I:\Therma-Tru\Print Resolution\Glass\GlassShapes_Drawings\jpgs\DividedLite\3_4Lite_12lit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33600" y="990600"/>
            <a:ext cx="61426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Therma-Tru\Print Resolution\Glass\GlassShapes_Drawings\jpgs\DividedLite\3_4LiteSL_4lit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53400" y="990600"/>
            <a:ext cx="23162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Therma-Tru\Print Resolution\Glass\GlassShapes_Drawings\jpgs\DividedLite\FullLite_15lite.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4800" y="990600"/>
            <a:ext cx="61426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I:\Therma-Tru\Print Resolution\Glass\GlassShapes_Drawings\jpgs\DividedLite\FullLite_Craftsman2lite.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29984" y="990600"/>
            <a:ext cx="61426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I:\Therma-Tru\Print Resolution\Glass\GlassShapes_Drawings\jpgs\DividedLite\FullLite_Craftsman4lit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01184" y="990600"/>
            <a:ext cx="614268" cy="13716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1216" y="5022339"/>
            <a:ext cx="1659411" cy="276999"/>
          </a:xfrm>
          <a:prstGeom prst="rect">
            <a:avLst/>
          </a:prstGeom>
          <a:noFill/>
        </p:spPr>
        <p:txBody>
          <a:bodyPr wrap="square" rtlCol="0">
            <a:spAutoFit/>
          </a:bodyPr>
          <a:lstStyle/>
          <a:p>
            <a:r>
              <a:rPr lang="en-US" sz="1200" b="1" dirty="0" smtClean="0">
                <a:latin typeface="Arial" pitchFamily="34" charset="0"/>
                <a:cs typeface="Arial" pitchFamily="34" charset="0"/>
              </a:rPr>
              <a:t>SDL Bar Options</a:t>
            </a:r>
            <a:endParaRPr lang="en-US" sz="1200" b="1" dirty="0">
              <a:latin typeface="Arial" pitchFamily="34" charset="0"/>
              <a:cs typeface="Arial" pitchFamily="34" charset="0"/>
            </a:endParaRPr>
          </a:p>
        </p:txBody>
      </p:sp>
      <p:pic>
        <p:nvPicPr>
          <p:cNvPr id="16" name="Picture 3" descr="I:\Therma-Tru\Print Resolution\Glass\GBG Images\GBG Swatches\LR_RGB_Square_Swatches\GBG_Flat_Swatch_WHITE_square_LR.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88059" y="5332188"/>
            <a:ext cx="584200" cy="5842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287527" y="5907680"/>
            <a:ext cx="914400" cy="276999"/>
          </a:xfrm>
          <a:prstGeom prst="rect">
            <a:avLst/>
          </a:prstGeom>
          <a:noFill/>
        </p:spPr>
        <p:txBody>
          <a:bodyPr wrap="square" rtlCol="0">
            <a:spAutoFit/>
          </a:bodyPr>
          <a:lstStyle/>
          <a:p>
            <a:pPr algn="ctr"/>
            <a:r>
              <a:rPr lang="en-US" sz="1200" dirty="0" smtClean="0">
                <a:latin typeface="Arial" pitchFamily="34" charset="0"/>
                <a:cs typeface="Arial" pitchFamily="34" charset="0"/>
              </a:rPr>
              <a:t>White</a:t>
            </a:r>
            <a:endParaRPr lang="en-US" sz="1200" dirty="0">
              <a:latin typeface="Arial" pitchFamily="34" charset="0"/>
              <a:cs typeface="Arial" pitchFamily="34" charset="0"/>
            </a:endParaRPr>
          </a:p>
        </p:txBody>
      </p:sp>
      <p:pic>
        <p:nvPicPr>
          <p:cNvPr id="18" name="Picture 4" descr="I:\Therma-Tru\Print Resolution\Glass\GBG Images\GBG Swatches\LR_RGB_Square_Swatches\GBG_Flat_Swatch_ALMOND_square_LR.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17965" y="5331172"/>
            <a:ext cx="585216" cy="58521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057044" y="5919842"/>
            <a:ext cx="914400" cy="276999"/>
          </a:xfrm>
          <a:prstGeom prst="rect">
            <a:avLst/>
          </a:prstGeom>
          <a:noFill/>
        </p:spPr>
        <p:txBody>
          <a:bodyPr wrap="square" rtlCol="0">
            <a:spAutoFit/>
          </a:bodyPr>
          <a:lstStyle/>
          <a:p>
            <a:pPr algn="ctr"/>
            <a:r>
              <a:rPr lang="en-US" sz="1200" dirty="0" smtClean="0">
                <a:latin typeface="Arial" pitchFamily="34" charset="0"/>
                <a:cs typeface="Arial" pitchFamily="34" charset="0"/>
              </a:rPr>
              <a:t>Almond</a:t>
            </a:r>
            <a:endParaRPr lang="en-US" sz="1200" dirty="0">
              <a:latin typeface="Arial" pitchFamily="34" charset="0"/>
              <a:cs typeface="Arial" pitchFamily="34" charset="0"/>
            </a:endParaRPr>
          </a:p>
        </p:txBody>
      </p:sp>
      <p:pic>
        <p:nvPicPr>
          <p:cNvPr id="20" name="Picture 5" descr="I:\Therma-Tru\Print Resolution\Glass\GBG Images\GBG Swatches\LR_RGB_Square_Swatches\GBG_Flat_Swatch_BRONZE_square_LR.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37260" y="5330743"/>
            <a:ext cx="585216" cy="58521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759668" y="5919842"/>
            <a:ext cx="914400" cy="276999"/>
          </a:xfrm>
          <a:prstGeom prst="rect">
            <a:avLst/>
          </a:prstGeom>
          <a:noFill/>
        </p:spPr>
        <p:txBody>
          <a:bodyPr wrap="square" rtlCol="0">
            <a:spAutoFit/>
          </a:bodyPr>
          <a:lstStyle/>
          <a:p>
            <a:pPr algn="ctr"/>
            <a:r>
              <a:rPr lang="en-US" sz="1200" dirty="0" smtClean="0">
                <a:latin typeface="Arial" pitchFamily="34" charset="0"/>
                <a:cs typeface="Arial" pitchFamily="34" charset="0"/>
              </a:rPr>
              <a:t>Bronze</a:t>
            </a:r>
            <a:endParaRPr lang="en-US" sz="1200" dirty="0">
              <a:latin typeface="Arial" pitchFamily="34" charset="0"/>
              <a:cs typeface="Arial" pitchFamily="34" charset="0"/>
            </a:endParaRPr>
          </a:p>
        </p:txBody>
      </p:sp>
      <p:pic>
        <p:nvPicPr>
          <p:cNvPr id="22" name="Picture 6" descr="I:\Therma-Tru\Print Resolution\Glass\GBG Images\GBG Swatches\LR_RGB_Square_Swatches\GBG_Flat_Swatch_TAN_square_LR.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380501" y="5334626"/>
            <a:ext cx="585216" cy="58521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8215909" y="5919842"/>
            <a:ext cx="914400" cy="276999"/>
          </a:xfrm>
          <a:prstGeom prst="rect">
            <a:avLst/>
          </a:prstGeom>
          <a:noFill/>
        </p:spPr>
        <p:txBody>
          <a:bodyPr wrap="square" rtlCol="0">
            <a:spAutoFit/>
          </a:bodyPr>
          <a:lstStyle/>
          <a:p>
            <a:pPr algn="ctr"/>
            <a:r>
              <a:rPr lang="en-US" sz="1200" dirty="0" smtClean="0">
                <a:latin typeface="Arial" pitchFamily="34" charset="0"/>
                <a:cs typeface="Arial" pitchFamily="34" charset="0"/>
              </a:rPr>
              <a:t>Tan*</a:t>
            </a:r>
            <a:endParaRPr lang="en-US" sz="1200" dirty="0">
              <a:latin typeface="Arial" pitchFamily="34" charset="0"/>
              <a:cs typeface="Arial" pitchFamily="34" charset="0"/>
            </a:endParaRPr>
          </a:p>
        </p:txBody>
      </p:sp>
      <p:pic>
        <p:nvPicPr>
          <p:cNvPr id="24" name="Picture 7" descr="I:\Therma-Tru\Print Resolution\Glass\GBG Images\GBG Swatches\LR_RGB_Square_Swatches\GBG_Flat_Swatch_STONE_square_LR.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65765" y="5332188"/>
            <a:ext cx="585216" cy="58521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501173" y="5917404"/>
            <a:ext cx="914400" cy="276999"/>
          </a:xfrm>
          <a:prstGeom prst="rect">
            <a:avLst/>
          </a:prstGeom>
          <a:noFill/>
        </p:spPr>
        <p:txBody>
          <a:bodyPr wrap="square" rtlCol="0">
            <a:spAutoFit/>
          </a:bodyPr>
          <a:lstStyle/>
          <a:p>
            <a:pPr algn="ctr"/>
            <a:r>
              <a:rPr lang="en-US" sz="1200" dirty="0" smtClean="0">
                <a:latin typeface="Arial" pitchFamily="34" charset="0"/>
                <a:cs typeface="Arial" pitchFamily="34" charset="0"/>
              </a:rPr>
              <a:t>Stone*</a:t>
            </a:r>
            <a:endParaRPr lang="en-US" sz="1200" dirty="0">
              <a:latin typeface="Arial" pitchFamily="34" charset="0"/>
              <a:cs typeface="Arial" pitchFamily="34" charset="0"/>
            </a:endParaRPr>
          </a:p>
        </p:txBody>
      </p:sp>
      <p:sp>
        <p:nvSpPr>
          <p:cNvPr id="26" name="TextBox 25"/>
          <p:cNvSpPr txBox="1"/>
          <p:nvPr/>
        </p:nvSpPr>
        <p:spPr>
          <a:xfrm>
            <a:off x="4700385" y="6448880"/>
            <a:ext cx="3627718" cy="253916"/>
          </a:xfrm>
          <a:prstGeom prst="rect">
            <a:avLst/>
          </a:prstGeom>
          <a:noFill/>
        </p:spPr>
        <p:txBody>
          <a:bodyPr wrap="square" rtlCol="0">
            <a:spAutoFit/>
          </a:bodyPr>
          <a:lstStyle/>
          <a:p>
            <a:pPr algn="ctr"/>
            <a:r>
              <a:rPr lang="en-US" sz="1000" dirty="0" smtClean="0">
                <a:latin typeface="Arial" pitchFamily="34" charset="0"/>
                <a:cs typeface="Arial" pitchFamily="34" charset="0"/>
              </a:rPr>
              <a:t>*Available in Special Quote Program.</a:t>
            </a:r>
            <a:endParaRPr lang="en-US" sz="1000" dirty="0">
              <a:latin typeface="Arial" pitchFamily="34" charset="0"/>
              <a:cs typeface="Arial" pitchFamily="34" charset="0"/>
            </a:endParaRPr>
          </a:p>
        </p:txBody>
      </p:sp>
      <p:sp>
        <p:nvSpPr>
          <p:cNvPr id="27" name="TextBox 26"/>
          <p:cNvSpPr txBox="1"/>
          <p:nvPr/>
        </p:nvSpPr>
        <p:spPr>
          <a:xfrm>
            <a:off x="5123754" y="5022337"/>
            <a:ext cx="1693691" cy="276999"/>
          </a:xfrm>
          <a:prstGeom prst="rect">
            <a:avLst/>
          </a:prstGeom>
          <a:noFill/>
        </p:spPr>
        <p:txBody>
          <a:bodyPr wrap="square" rtlCol="0">
            <a:spAutoFit/>
          </a:bodyPr>
          <a:lstStyle/>
          <a:p>
            <a:pPr algn="ctr"/>
            <a:r>
              <a:rPr lang="en-US" sz="1200" b="1" dirty="0" smtClean="0">
                <a:latin typeface="Arial" pitchFamily="34" charset="0"/>
                <a:cs typeface="Arial" pitchFamily="34" charset="0"/>
              </a:rPr>
              <a:t>Color Options</a:t>
            </a:r>
            <a:endParaRPr lang="en-US" sz="1200" b="1" dirty="0">
              <a:latin typeface="Arial" pitchFamily="34" charset="0"/>
              <a:cs typeface="Arial" pitchFamily="34" charset="0"/>
            </a:endParaRPr>
          </a:p>
        </p:txBody>
      </p:sp>
      <p:sp>
        <p:nvSpPr>
          <p:cNvPr id="3" name="Slide Number Placeholder 2"/>
          <p:cNvSpPr>
            <a:spLocks noGrp="1"/>
          </p:cNvSpPr>
          <p:nvPr>
            <p:ph type="sldNum" sz="quarter" idx="12"/>
          </p:nvPr>
        </p:nvSpPr>
        <p:spPr>
          <a:xfrm>
            <a:off x="6553200" y="6492875"/>
            <a:ext cx="2133600" cy="365125"/>
          </a:xfrm>
        </p:spPr>
        <p:txBody>
          <a:bodyPr/>
          <a:lstStyle/>
          <a:p>
            <a:fld id="{D38E56C4-1D0B-4ED1-A83F-20B764F11907}" type="slidenum">
              <a:rPr lang="en-US" smtClean="0"/>
              <a:t>38</a:t>
            </a:fld>
            <a:endParaRPr lang="en-US" dirty="0"/>
          </a:p>
        </p:txBody>
      </p:sp>
      <p:pic>
        <p:nvPicPr>
          <p:cNvPr id="6146"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9860" y="5456944"/>
            <a:ext cx="1134862" cy="93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74695" y="5418531"/>
            <a:ext cx="857927" cy="230832"/>
          </a:xfrm>
          <a:prstGeom prst="rect">
            <a:avLst/>
          </a:prstGeom>
          <a:noFill/>
        </p:spPr>
        <p:txBody>
          <a:bodyPr wrap="none" rtlCol="0">
            <a:spAutoFit/>
          </a:bodyPr>
          <a:lstStyle/>
          <a:p>
            <a:r>
              <a:rPr lang="en-US" sz="900" dirty="0">
                <a:latin typeface="Arial" pitchFamily="34" charset="0"/>
                <a:cs typeface="Arial" pitchFamily="34" charset="0"/>
              </a:rPr>
              <a:t>Fiber-Classic</a:t>
            </a:r>
          </a:p>
        </p:txBody>
      </p:sp>
      <p:pic>
        <p:nvPicPr>
          <p:cNvPr id="6147" name="Picture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06604" y="5424592"/>
            <a:ext cx="1223533" cy="999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60189" y="5022339"/>
            <a:ext cx="1659411" cy="276999"/>
          </a:xfrm>
          <a:prstGeom prst="rect">
            <a:avLst/>
          </a:prstGeom>
          <a:noFill/>
        </p:spPr>
        <p:txBody>
          <a:bodyPr wrap="square" rtlCol="0">
            <a:spAutoFit/>
          </a:bodyPr>
          <a:lstStyle/>
          <a:p>
            <a:r>
              <a:rPr lang="en-US" sz="1200" b="1" dirty="0" smtClean="0">
                <a:latin typeface="Arial" pitchFamily="34" charset="0"/>
                <a:cs typeface="Arial" pitchFamily="34" charset="0"/>
              </a:rPr>
              <a:t>GBG Bar Options</a:t>
            </a:r>
            <a:endParaRPr lang="en-US" sz="1200" b="1" dirty="0">
              <a:latin typeface="Arial" pitchFamily="34" charset="0"/>
              <a:cs typeface="Arial" pitchFamily="34" charset="0"/>
            </a:endParaRPr>
          </a:p>
        </p:txBody>
      </p:sp>
      <p:sp>
        <p:nvSpPr>
          <p:cNvPr id="36" name="TextBox 35"/>
          <p:cNvSpPr txBox="1"/>
          <p:nvPr/>
        </p:nvSpPr>
        <p:spPr>
          <a:xfrm>
            <a:off x="1831438" y="5418531"/>
            <a:ext cx="832279" cy="230832"/>
          </a:xfrm>
          <a:prstGeom prst="rect">
            <a:avLst/>
          </a:prstGeom>
          <a:noFill/>
        </p:spPr>
        <p:txBody>
          <a:bodyPr wrap="none" rtlCol="0">
            <a:spAutoFit/>
          </a:bodyPr>
          <a:lstStyle>
            <a:defPPr>
              <a:defRPr lang="en-US"/>
            </a:defPPr>
            <a:lvl1pPr>
              <a:defRPr sz="900">
                <a:latin typeface="Arial" pitchFamily="34" charset="0"/>
                <a:cs typeface="Arial" pitchFamily="34" charset="0"/>
              </a:defRPr>
            </a:lvl1pPr>
          </a:lstStyle>
          <a:p>
            <a:r>
              <a:rPr lang="en-US" dirty="0"/>
              <a:t>Smooth-Star</a:t>
            </a:r>
          </a:p>
        </p:txBody>
      </p:sp>
      <p:pic>
        <p:nvPicPr>
          <p:cNvPr id="6152" name="Picture 8"/>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842744" y="5397750"/>
            <a:ext cx="1231358" cy="99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4209664" y="5490439"/>
            <a:ext cx="1134215" cy="86802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4572000" y="5407907"/>
            <a:ext cx="595035" cy="230832"/>
          </a:xfrm>
          <a:prstGeom prst="rect">
            <a:avLst/>
          </a:prstGeom>
          <a:noFill/>
        </p:spPr>
        <p:txBody>
          <a:bodyPr wrap="none" rtlCol="0">
            <a:spAutoFit/>
          </a:bodyPr>
          <a:lstStyle>
            <a:defPPr>
              <a:defRPr lang="en-US"/>
            </a:defPPr>
            <a:lvl1pPr>
              <a:defRPr sz="900">
                <a:latin typeface="Arial" pitchFamily="34" charset="0"/>
                <a:cs typeface="Arial" pitchFamily="34" charset="0"/>
              </a:defRPr>
            </a:lvl1pPr>
          </a:lstStyle>
          <a:p>
            <a:r>
              <a:rPr lang="en-US" dirty="0"/>
              <a:t>Contour</a:t>
            </a:r>
          </a:p>
        </p:txBody>
      </p:sp>
      <p:sp>
        <p:nvSpPr>
          <p:cNvPr id="46" name="TextBox 45"/>
          <p:cNvSpPr txBox="1"/>
          <p:nvPr/>
        </p:nvSpPr>
        <p:spPr>
          <a:xfrm>
            <a:off x="3306080" y="5411790"/>
            <a:ext cx="377026" cy="230832"/>
          </a:xfrm>
          <a:prstGeom prst="rect">
            <a:avLst/>
          </a:prstGeom>
          <a:noFill/>
        </p:spPr>
        <p:txBody>
          <a:bodyPr wrap="none" rtlCol="0">
            <a:spAutoFit/>
          </a:bodyPr>
          <a:lstStyle>
            <a:defPPr>
              <a:defRPr lang="en-US"/>
            </a:defPPr>
            <a:lvl1pPr>
              <a:defRPr sz="900">
                <a:latin typeface="Arial" pitchFamily="34" charset="0"/>
                <a:cs typeface="Arial" pitchFamily="34" charset="0"/>
              </a:defRPr>
            </a:lvl1pPr>
          </a:lstStyle>
          <a:p>
            <a:r>
              <a:rPr lang="en-US" dirty="0"/>
              <a:t>Flat</a:t>
            </a:r>
          </a:p>
        </p:txBody>
      </p:sp>
      <p:pic>
        <p:nvPicPr>
          <p:cNvPr id="2"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67364" y="2473982"/>
            <a:ext cx="1840875" cy="2082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133600" y="2444718"/>
            <a:ext cx="1684743" cy="2098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085771" y="2362200"/>
            <a:ext cx="1629229" cy="2259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rotWithShape="1">
          <a:blip r:embed="rId26">
            <a:extLst>
              <a:ext uri="{28A0092B-C50C-407E-A947-70E740481C1C}">
                <a14:useLocalDpi xmlns:a14="http://schemas.microsoft.com/office/drawing/2010/main" val="0"/>
              </a:ext>
            </a:extLst>
          </a:blip>
          <a:srcRect t="22830" b="22830"/>
          <a:stretch/>
        </p:blipFill>
        <p:spPr bwMode="auto">
          <a:xfrm>
            <a:off x="159860" y="4629248"/>
            <a:ext cx="1737749" cy="16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rotWithShape="1">
          <a:blip r:embed="rId27">
            <a:extLst>
              <a:ext uri="{28A0092B-C50C-407E-A947-70E740481C1C}">
                <a14:useLocalDpi xmlns:a14="http://schemas.microsoft.com/office/drawing/2010/main" val="0"/>
              </a:ext>
            </a:extLst>
          </a:blip>
          <a:srcRect t="14877" b="14879"/>
          <a:stretch/>
        </p:blipFill>
        <p:spPr bwMode="auto">
          <a:xfrm>
            <a:off x="1997478" y="4624272"/>
            <a:ext cx="1660122" cy="17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467600" y="4599432"/>
            <a:ext cx="1528020" cy="1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987478" y="4599432"/>
            <a:ext cx="1546093" cy="154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6"/>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960172" y="2369890"/>
            <a:ext cx="1431228" cy="2244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11"/>
          <p:cNvPicPr>
            <a:picLocks noChangeAspect="1" noChangeArrowheads="1"/>
          </p:cNvPicPr>
          <p:nvPr/>
        </p:nvPicPr>
        <p:blipFill rotWithShape="1">
          <a:blip r:embed="rId31">
            <a:extLst>
              <a:ext uri="{28A0092B-C50C-407E-A947-70E740481C1C}">
                <a14:useLocalDpi xmlns:a14="http://schemas.microsoft.com/office/drawing/2010/main" val="0"/>
              </a:ext>
            </a:extLst>
          </a:blip>
          <a:srcRect l="6341" t="-2175" r="19607" b="18695"/>
          <a:stretch/>
        </p:blipFill>
        <p:spPr bwMode="auto">
          <a:xfrm>
            <a:off x="5960172" y="4581144"/>
            <a:ext cx="1282449" cy="22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8820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09600"/>
          </a:xfrm>
          <a:solidFill>
            <a:schemeClr val="bg1">
              <a:lumMod val="50000"/>
            </a:schemeClr>
          </a:solidFill>
        </p:spPr>
        <p:txBody>
          <a:bodyPr>
            <a:normAutofit fontScale="90000"/>
          </a:bodyPr>
          <a:lstStyle/>
          <a:p>
            <a:pPr algn="l"/>
            <a:r>
              <a:rPr lang="en-US" sz="3600" dirty="0" smtClean="0">
                <a:solidFill>
                  <a:schemeClr val="bg1"/>
                </a:solidFill>
                <a:latin typeface="Arial" pitchFamily="34" charset="0"/>
                <a:cs typeface="Arial" pitchFamily="34" charset="0"/>
              </a:rPr>
              <a:t>Door Selections: Steel</a:t>
            </a:r>
            <a:endParaRPr lang="en-US" sz="3600" baseline="-25000" dirty="0">
              <a:solidFill>
                <a:schemeClr val="bg1"/>
              </a:solidFill>
              <a:latin typeface="Arial" pitchFamily="34" charset="0"/>
              <a:cs typeface="Arial" pitchFamily="34" charset="0"/>
            </a:endParaRPr>
          </a:p>
        </p:txBody>
      </p:sp>
      <p:sp>
        <p:nvSpPr>
          <p:cNvPr id="9" name="TextBox 8"/>
          <p:cNvSpPr txBox="1"/>
          <p:nvPr/>
        </p:nvSpPr>
        <p:spPr>
          <a:xfrm>
            <a:off x="181415" y="914400"/>
            <a:ext cx="1647385" cy="461665"/>
          </a:xfrm>
          <a:prstGeom prst="rect">
            <a:avLst/>
          </a:prstGeom>
          <a:noFill/>
        </p:spPr>
        <p:txBody>
          <a:bodyPr wrap="square" rtlCol="0">
            <a:spAutoFit/>
          </a:bodyPr>
          <a:lstStyle/>
          <a:p>
            <a:r>
              <a:rPr lang="en-US" sz="2400" dirty="0" err="1" smtClean="0">
                <a:latin typeface="Arial" pitchFamily="34" charset="0"/>
                <a:cs typeface="Arial" pitchFamily="34" charset="0"/>
              </a:rPr>
              <a:t>Profiles</a:t>
            </a:r>
            <a:r>
              <a:rPr lang="en-US" sz="720" dirty="0" err="1" smtClean="0">
                <a:latin typeface="Arial" pitchFamily="34" charset="0"/>
                <a:cs typeface="Arial" pitchFamily="34" charset="0"/>
              </a:rPr>
              <a:t>TM</a:t>
            </a:r>
            <a:endParaRPr lang="en-US" sz="720" baseline="-25000" dirty="0">
              <a:latin typeface="Arial" pitchFamily="34" charset="0"/>
              <a:cs typeface="Arial" pitchFamily="34" charset="0"/>
            </a:endParaRPr>
          </a:p>
        </p:txBody>
      </p:sp>
      <p:sp>
        <p:nvSpPr>
          <p:cNvPr id="10" name="TextBox 9"/>
          <p:cNvSpPr txBox="1"/>
          <p:nvPr/>
        </p:nvSpPr>
        <p:spPr>
          <a:xfrm>
            <a:off x="4572000" y="914400"/>
            <a:ext cx="1676400" cy="461665"/>
          </a:xfrm>
          <a:prstGeom prst="rect">
            <a:avLst/>
          </a:prstGeom>
          <a:noFill/>
        </p:spPr>
        <p:txBody>
          <a:bodyPr wrap="square" rtlCol="0">
            <a:spAutoFit/>
          </a:bodyPr>
          <a:lstStyle/>
          <a:p>
            <a:r>
              <a:rPr lang="en-US" sz="2400" dirty="0" smtClean="0">
                <a:latin typeface="Arial" pitchFamily="34" charset="0"/>
                <a:cs typeface="Arial" pitchFamily="34" charset="0"/>
              </a:rPr>
              <a:t>Traditions</a:t>
            </a:r>
            <a:endParaRPr lang="en-US" sz="2400" baseline="-25000" dirty="0">
              <a:latin typeface="Arial" pitchFamily="34" charset="0"/>
              <a:cs typeface="Arial" pitchFamily="34" charset="0"/>
            </a:endParaRPr>
          </a:p>
        </p:txBody>
      </p:sp>
      <p:grpSp>
        <p:nvGrpSpPr>
          <p:cNvPr id="4" name="Group 3"/>
          <p:cNvGrpSpPr/>
          <p:nvPr/>
        </p:nvGrpSpPr>
        <p:grpSpPr>
          <a:xfrm>
            <a:off x="275785" y="1518203"/>
            <a:ext cx="1524000" cy="2370667"/>
            <a:chOff x="1683190" y="2209800"/>
            <a:chExt cx="1524000" cy="2370667"/>
          </a:xfrm>
        </p:grpSpPr>
        <p:pic>
          <p:nvPicPr>
            <p:cNvPr id="2050" name="Picture 2" descr="E:\TT Ad Planner_Disc Master_04142014\AdPlanner\ImageLibrary\Low-Resolution\Door Closeups-Angled Shots\Profiles\Profiles_CU_LR.jpg"/>
            <p:cNvPicPr>
              <a:picLocks noChangeAspect="1" noChangeArrowheads="1"/>
            </p:cNvPicPr>
            <p:nvPr/>
          </p:nvPicPr>
          <p:blipFill rotWithShape="1">
            <a:blip r:embed="rId3">
              <a:extLst>
                <a:ext uri="{28A0092B-C50C-407E-A947-70E740481C1C}">
                  <a14:useLocalDpi xmlns:a14="http://schemas.microsoft.com/office/drawing/2010/main" val="0"/>
                </a:ext>
              </a:extLst>
            </a:blip>
            <a:srcRect l="24869" t="16763" r="30360" b="9119"/>
            <a:stretch/>
          </p:blipFill>
          <p:spPr bwMode="auto">
            <a:xfrm>
              <a:off x="1683190" y="2209800"/>
              <a:ext cx="1524000" cy="23706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83190" y="2209800"/>
              <a:ext cx="1524000" cy="246221"/>
            </a:xfrm>
            <a:prstGeom prst="rect">
              <a:avLst/>
            </a:prstGeom>
            <a:noFill/>
          </p:spPr>
          <p:txBody>
            <a:bodyPr wrap="square" rtlCol="0">
              <a:spAutoFit/>
            </a:bodyPr>
            <a:lstStyle/>
            <a:p>
              <a:r>
                <a:rPr lang="en-US" sz="1000" b="1" dirty="0" err="1" smtClean="0">
                  <a:latin typeface="Arial" pitchFamily="34" charset="0"/>
                  <a:cs typeface="Arial" pitchFamily="34" charset="0"/>
                </a:rPr>
                <a:t>Profiles</a:t>
              </a:r>
              <a:r>
                <a:rPr lang="en-US" sz="500" b="1" dirty="0" err="1" smtClean="0">
                  <a:latin typeface="Arial" pitchFamily="34" charset="0"/>
                  <a:cs typeface="Arial" pitchFamily="34" charset="0"/>
                </a:rPr>
                <a:t>TM</a:t>
              </a:r>
              <a:endParaRPr lang="en-US" sz="500" b="1" baseline="-25000" dirty="0">
                <a:latin typeface="Arial" pitchFamily="34" charset="0"/>
                <a:cs typeface="Arial" pitchFamily="34" charset="0"/>
              </a:endParaRPr>
            </a:p>
          </p:txBody>
        </p:sp>
      </p:grpSp>
      <p:grpSp>
        <p:nvGrpSpPr>
          <p:cNvPr id="5" name="Group 4"/>
          <p:cNvGrpSpPr/>
          <p:nvPr/>
        </p:nvGrpSpPr>
        <p:grpSpPr>
          <a:xfrm>
            <a:off x="4690531" y="1517285"/>
            <a:ext cx="1524000" cy="2370667"/>
            <a:chOff x="5547360" y="2209800"/>
            <a:chExt cx="1524000" cy="2370667"/>
          </a:xfrm>
        </p:grpSpPr>
        <p:pic>
          <p:nvPicPr>
            <p:cNvPr id="2051" name="Picture 3" descr="E:\TT Ad Planner_Disc Master_04142014\AdPlanner\ImageLibrary\Low-Resolution\Door Closeups-Angled Shots\Traditions\Traditions_CloseUpPanel_LR.jpg"/>
            <p:cNvPicPr>
              <a:picLocks noChangeAspect="1" noChangeArrowheads="1"/>
            </p:cNvPicPr>
            <p:nvPr/>
          </p:nvPicPr>
          <p:blipFill rotWithShape="1">
            <a:blip r:embed="rId4">
              <a:extLst>
                <a:ext uri="{28A0092B-C50C-407E-A947-70E740481C1C}">
                  <a14:useLocalDpi xmlns:a14="http://schemas.microsoft.com/office/drawing/2010/main" val="0"/>
                </a:ext>
              </a:extLst>
            </a:blip>
            <a:srcRect l="13352" r="9044"/>
            <a:stretch/>
          </p:blipFill>
          <p:spPr bwMode="auto">
            <a:xfrm>
              <a:off x="5547360" y="2209800"/>
              <a:ext cx="1498282" cy="23706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547360" y="2209800"/>
              <a:ext cx="1524000" cy="246221"/>
            </a:xfrm>
            <a:prstGeom prst="rect">
              <a:avLst/>
            </a:prstGeom>
            <a:noFill/>
          </p:spPr>
          <p:txBody>
            <a:bodyPr wrap="square" rtlCol="0">
              <a:spAutoFit/>
            </a:bodyPr>
            <a:lstStyle/>
            <a:p>
              <a:r>
                <a:rPr lang="en-US" sz="1000" b="1" dirty="0" smtClean="0">
                  <a:latin typeface="Arial" pitchFamily="34" charset="0"/>
                  <a:cs typeface="Arial" pitchFamily="34" charset="0"/>
                </a:rPr>
                <a:t>Traditions</a:t>
              </a:r>
              <a:endParaRPr lang="en-US" sz="1000" b="1" baseline="-25000" dirty="0">
                <a:latin typeface="Arial" pitchFamily="34" charset="0"/>
                <a:cs typeface="Arial" pitchFamily="34" charset="0"/>
              </a:endParaRPr>
            </a:p>
          </p:txBody>
        </p:sp>
      </p:grpSp>
      <p:pic>
        <p:nvPicPr>
          <p:cNvPr id="2052" name="Picture 4" descr="E:\TT Ad Planner_Disc Master_04142014\AdPlanner\ImageLibrary\Low-Resolution\Logos\Warranty\JPEG\TTWarranty_10Year_4C_L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785" y="4038600"/>
            <a:ext cx="1524000" cy="603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8995" y="4641850"/>
            <a:ext cx="1530790" cy="338554"/>
          </a:xfrm>
          <a:prstGeom prst="rect">
            <a:avLst/>
          </a:prstGeom>
          <a:noFill/>
        </p:spPr>
        <p:txBody>
          <a:bodyPr wrap="square" rtlCol="0">
            <a:spAutoFit/>
          </a:bodyPr>
          <a:lstStyle/>
          <a:p>
            <a:pPr algn="ctr"/>
            <a:r>
              <a:rPr lang="en-US" sz="1600" dirty="0" smtClean="0">
                <a:latin typeface="Arial" pitchFamily="34" charset="0"/>
                <a:cs typeface="Arial" pitchFamily="34" charset="0"/>
              </a:rPr>
              <a:t>Door &amp; Glass</a:t>
            </a:r>
            <a:endParaRPr lang="en-US" sz="1600" dirty="0">
              <a:latin typeface="Arial" pitchFamily="34" charset="0"/>
              <a:cs typeface="Arial" pitchFamily="34" charset="0"/>
            </a:endParaRPr>
          </a:p>
        </p:txBody>
      </p:sp>
      <p:pic>
        <p:nvPicPr>
          <p:cNvPr id="11" name="Picture 4" descr="E:\TT Ad Planner_Disc Master_04142014\AdPlanner\ImageLibrary\Low-Resolution\Logos\Warranty\JPEG\TTWarranty_10Year_4C_L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1364" y="4038599"/>
            <a:ext cx="1498282" cy="5930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689158" y="4612897"/>
            <a:ext cx="1499655" cy="338554"/>
          </a:xfrm>
          <a:prstGeom prst="rect">
            <a:avLst/>
          </a:prstGeom>
          <a:noFill/>
        </p:spPr>
        <p:txBody>
          <a:bodyPr wrap="square" rtlCol="0">
            <a:spAutoFit/>
          </a:bodyPr>
          <a:lstStyle/>
          <a:p>
            <a:pPr algn="ctr"/>
            <a:r>
              <a:rPr lang="en-US" sz="1600" dirty="0" smtClean="0">
                <a:latin typeface="Arial" pitchFamily="34" charset="0"/>
                <a:cs typeface="Arial" pitchFamily="34" charset="0"/>
              </a:rPr>
              <a:t>Glass</a:t>
            </a:r>
            <a:endParaRPr lang="en-US" sz="1600" dirty="0">
              <a:latin typeface="Arial" pitchFamily="34" charset="0"/>
              <a:cs typeface="Arial" pitchFamily="34" charset="0"/>
            </a:endParaRPr>
          </a:p>
        </p:txBody>
      </p:sp>
      <p:pic>
        <p:nvPicPr>
          <p:cNvPr id="2053" name="Picture 5" descr="E:\TT Ad Planner_Disc Master_04142014\AdPlanner\ImageLibrary\Low-Resolution\Logos\Warranty\JPEG\TTWarranty_5Year_4C_L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1362" y="5016687"/>
            <a:ext cx="1498283" cy="5930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681362" y="5590984"/>
            <a:ext cx="1507451" cy="338554"/>
          </a:xfrm>
          <a:prstGeom prst="rect">
            <a:avLst/>
          </a:prstGeom>
          <a:noFill/>
        </p:spPr>
        <p:txBody>
          <a:bodyPr wrap="square" rtlCol="0">
            <a:spAutoFit/>
          </a:bodyPr>
          <a:lstStyle/>
          <a:p>
            <a:pPr algn="ctr"/>
            <a:r>
              <a:rPr lang="en-US" sz="1600" dirty="0" smtClean="0">
                <a:latin typeface="Arial" pitchFamily="34" charset="0"/>
                <a:cs typeface="Arial" pitchFamily="34" charset="0"/>
              </a:rPr>
              <a:t>Door</a:t>
            </a:r>
            <a:endParaRPr lang="en-US" sz="1600" dirty="0">
              <a:latin typeface="Arial" pitchFamily="34" charset="0"/>
              <a:cs typeface="Arial" pitchFamily="34" charset="0"/>
            </a:endParaRPr>
          </a:p>
        </p:txBody>
      </p:sp>
      <p:sp>
        <p:nvSpPr>
          <p:cNvPr id="17" name="TextBox 16"/>
          <p:cNvSpPr txBox="1"/>
          <p:nvPr/>
        </p:nvSpPr>
        <p:spPr>
          <a:xfrm>
            <a:off x="1799785" y="1517285"/>
            <a:ext cx="2619815" cy="1815882"/>
          </a:xfrm>
          <a:prstGeom prst="rect">
            <a:avLst/>
          </a:prstGeom>
          <a:noFill/>
        </p:spPr>
        <p:txBody>
          <a:bodyPr wrap="square" rtlCol="0">
            <a:spAutoFit/>
          </a:bodyPr>
          <a:lstStyle/>
          <a:p>
            <a:r>
              <a:rPr lang="en-US" sz="1400" dirty="0" smtClean="0">
                <a:latin typeface="Arial" pitchFamily="34" charset="0"/>
                <a:cs typeface="Arial" pitchFamily="34" charset="0"/>
              </a:rPr>
              <a:t>Versatile, affordable options.</a:t>
            </a:r>
          </a:p>
          <a:p>
            <a:endParaRPr lang="en-US" sz="1400" dirty="0">
              <a:latin typeface="Arial" pitchFamily="34" charset="0"/>
              <a:cs typeface="Arial" pitchFamily="34" charset="0"/>
            </a:endParaRPr>
          </a:p>
          <a:p>
            <a:r>
              <a:rPr lang="en-US" sz="1400" dirty="0" smtClean="0">
                <a:latin typeface="Arial" pitchFamily="34" charset="0"/>
                <a:cs typeface="Arial" pitchFamily="34" charset="0"/>
              </a:rPr>
              <a:t>Coupling distinctive styling with affordability, Profiles steel doors offer versatile front entry and house-to-garage options that are designed to match multiple home styles.</a:t>
            </a:r>
            <a:endParaRPr lang="en-US" sz="1400" dirty="0">
              <a:latin typeface="Arial" pitchFamily="34" charset="0"/>
              <a:cs typeface="Arial" pitchFamily="34" charset="0"/>
            </a:endParaRPr>
          </a:p>
        </p:txBody>
      </p:sp>
      <p:sp>
        <p:nvSpPr>
          <p:cNvPr id="18" name="TextBox 17"/>
          <p:cNvSpPr txBox="1"/>
          <p:nvPr/>
        </p:nvSpPr>
        <p:spPr>
          <a:xfrm>
            <a:off x="6214530" y="1518203"/>
            <a:ext cx="2472270" cy="2462213"/>
          </a:xfrm>
          <a:prstGeom prst="rect">
            <a:avLst/>
          </a:prstGeom>
          <a:noFill/>
        </p:spPr>
        <p:txBody>
          <a:bodyPr wrap="square" rtlCol="0">
            <a:spAutoFit/>
          </a:bodyPr>
          <a:lstStyle/>
          <a:p>
            <a:r>
              <a:rPr lang="en-US" sz="1400" dirty="0" smtClean="0">
                <a:latin typeface="Arial" pitchFamily="34" charset="0"/>
                <a:cs typeface="Arial" pitchFamily="34" charset="0"/>
              </a:rPr>
              <a:t>Back to basics.</a:t>
            </a:r>
          </a:p>
          <a:p>
            <a:endParaRPr lang="en-US" sz="1400" dirty="0">
              <a:latin typeface="Arial" pitchFamily="34" charset="0"/>
              <a:cs typeface="Arial" pitchFamily="34" charset="0"/>
            </a:endParaRPr>
          </a:p>
          <a:p>
            <a:r>
              <a:rPr lang="en-US" sz="1400" dirty="0" smtClean="0">
                <a:latin typeface="Arial" pitchFamily="34" charset="0"/>
                <a:cs typeface="Arial" pitchFamily="34" charset="0"/>
              </a:rPr>
              <a:t>It’s back to basics with Traditions. This line of steel doors combines attractive designs and value-based options to create a great, cost-conscious alternative for multiple front entry and house-to-garage configurations.</a:t>
            </a:r>
            <a:endParaRPr lang="en-US" sz="1400" dirty="0">
              <a:latin typeface="Arial" pitchFamily="34" charset="0"/>
              <a:cs typeface="Arial" pitchFamily="34" charset="0"/>
            </a:endParaRPr>
          </a:p>
        </p:txBody>
      </p:sp>
      <p:sp>
        <p:nvSpPr>
          <p:cNvPr id="19" name="TextBox 18"/>
          <p:cNvSpPr txBox="1"/>
          <p:nvPr/>
        </p:nvSpPr>
        <p:spPr>
          <a:xfrm>
            <a:off x="228600" y="5877015"/>
            <a:ext cx="2667000" cy="307777"/>
          </a:xfrm>
          <a:prstGeom prst="rect">
            <a:avLst/>
          </a:prstGeom>
          <a:noFill/>
          <a:ln w="25400">
            <a:solidFill>
              <a:srgbClr val="983222"/>
            </a:solidFill>
          </a:ln>
        </p:spPr>
        <p:txBody>
          <a:bodyPr wrap="square" rtlCol="0">
            <a:spAutoFit/>
          </a:bodyPr>
          <a:lstStyle/>
          <a:p>
            <a:pPr algn="ctr"/>
            <a:r>
              <a:rPr lang="en-US" sz="1400" dirty="0" err="1" smtClean="0">
                <a:solidFill>
                  <a:srgbClr val="983222"/>
                </a:solidFill>
                <a:latin typeface="Arial" pitchFamily="34" charset="0"/>
                <a:cs typeface="Arial" pitchFamily="34" charset="0"/>
              </a:rPr>
              <a:t>Profiles</a:t>
            </a:r>
            <a:r>
              <a:rPr lang="en-US" sz="700" dirty="0" err="1" smtClean="0">
                <a:solidFill>
                  <a:srgbClr val="983222"/>
                </a:solidFill>
                <a:latin typeface="Arial" pitchFamily="34" charset="0"/>
                <a:cs typeface="Arial" pitchFamily="34" charset="0"/>
              </a:rPr>
              <a:t>TM</a:t>
            </a:r>
            <a:r>
              <a:rPr lang="en-US" sz="1400" dirty="0" smtClean="0">
                <a:solidFill>
                  <a:srgbClr val="983222"/>
                </a:solidFill>
                <a:latin typeface="Arial" pitchFamily="34" charset="0"/>
                <a:cs typeface="Arial" pitchFamily="34" charset="0"/>
              </a:rPr>
              <a:t> &amp; Traditions Red</a:t>
            </a:r>
            <a:endParaRPr lang="en-US" sz="1400" dirty="0">
              <a:solidFill>
                <a:srgbClr val="983222"/>
              </a:solidFill>
              <a:latin typeface="Arial" pitchFamily="34" charset="0"/>
              <a:cs typeface="Arial" pitchFamily="34" charset="0"/>
            </a:endParaRPr>
          </a:p>
        </p:txBody>
      </p:sp>
      <p:sp>
        <p:nvSpPr>
          <p:cNvPr id="20" name="Rectangle 19"/>
          <p:cNvSpPr/>
          <p:nvPr/>
        </p:nvSpPr>
        <p:spPr>
          <a:xfrm>
            <a:off x="228599" y="6290846"/>
            <a:ext cx="2663039" cy="338554"/>
          </a:xfrm>
          <a:prstGeom prst="rect">
            <a:avLst/>
          </a:prstGeom>
          <a:solidFill>
            <a:srgbClr val="983222"/>
          </a:solidFill>
          <a:ln>
            <a:solidFill>
              <a:srgbClr val="98322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6705600" y="5877015"/>
            <a:ext cx="2186940" cy="307777"/>
          </a:xfrm>
          <a:prstGeom prst="rect">
            <a:avLst/>
          </a:prstGeom>
          <a:noFill/>
          <a:ln w="25400">
            <a:solidFill>
              <a:srgbClr val="808285"/>
            </a:solidFill>
          </a:ln>
        </p:spPr>
        <p:txBody>
          <a:bodyPr wrap="square" rtlCol="0">
            <a:spAutoFit/>
          </a:bodyPr>
          <a:lstStyle/>
          <a:p>
            <a:pPr algn="ctr"/>
            <a:r>
              <a:rPr lang="en-US" sz="1400" dirty="0" smtClean="0">
                <a:solidFill>
                  <a:srgbClr val="666666"/>
                </a:solidFill>
                <a:latin typeface="Arial" pitchFamily="34" charset="0"/>
                <a:cs typeface="Arial" pitchFamily="34" charset="0"/>
              </a:rPr>
              <a:t>Generic Gray</a:t>
            </a:r>
            <a:endParaRPr lang="en-US" sz="1400" dirty="0">
              <a:solidFill>
                <a:srgbClr val="666666"/>
              </a:solidFill>
              <a:latin typeface="Arial" pitchFamily="34" charset="0"/>
              <a:cs typeface="Arial" pitchFamily="34" charset="0"/>
            </a:endParaRPr>
          </a:p>
        </p:txBody>
      </p:sp>
      <p:sp>
        <p:nvSpPr>
          <p:cNvPr id="22" name="Rectangle 21"/>
          <p:cNvSpPr/>
          <p:nvPr/>
        </p:nvSpPr>
        <p:spPr>
          <a:xfrm>
            <a:off x="6705600" y="6292816"/>
            <a:ext cx="2186940" cy="254616"/>
          </a:xfrm>
          <a:prstGeom prst="rect">
            <a:avLst/>
          </a:prstGeom>
          <a:solidFill>
            <a:srgbClr val="666666"/>
          </a:solidFill>
          <a:ln>
            <a:solidFill>
              <a:srgbClr val="808285"/>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8285"/>
              </a:solidFill>
            </a:endParaRPr>
          </a:p>
        </p:txBody>
      </p:sp>
      <p:sp>
        <p:nvSpPr>
          <p:cNvPr id="12" name="Slide Number Placeholder 11"/>
          <p:cNvSpPr>
            <a:spLocks noGrp="1"/>
          </p:cNvSpPr>
          <p:nvPr>
            <p:ph type="sldNum" sz="quarter" idx="12"/>
          </p:nvPr>
        </p:nvSpPr>
        <p:spPr>
          <a:xfrm>
            <a:off x="6553200" y="6492875"/>
            <a:ext cx="2133600" cy="365125"/>
          </a:xfrm>
        </p:spPr>
        <p:txBody>
          <a:bodyPr/>
          <a:lstStyle/>
          <a:p>
            <a:fld id="{D38E56C4-1D0B-4ED1-A83F-20B764F11907}" type="slidenum">
              <a:rPr lang="en-US" smtClean="0"/>
              <a:t>39</a:t>
            </a:fld>
            <a:endParaRPr lang="en-US" dirty="0"/>
          </a:p>
        </p:txBody>
      </p:sp>
    </p:spTree>
    <p:extLst>
      <p:ext uri="{BB962C8B-B14F-4D97-AF65-F5344CB8AC3E}">
        <p14:creationId xmlns:p14="http://schemas.microsoft.com/office/powerpoint/2010/main" val="1618150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defPPr>
              <a:defRPr lang="en-US"/>
            </a:defPPr>
            <a:lvl1pPr>
              <a:spcBef>
                <a:spcPct val="0"/>
              </a:spcBef>
              <a:buNone/>
              <a:defRPr sz="3600">
                <a:solidFill>
                  <a:schemeClr val="bg1"/>
                </a:solidFill>
                <a:latin typeface="Arial" pitchFamily="34" charset="0"/>
                <a:ea typeface="+mj-ea"/>
                <a:cs typeface="Arial" pitchFamily="34" charset="0"/>
              </a:defRPr>
            </a:lvl1pPr>
          </a:lstStyle>
          <a:p>
            <a:r>
              <a:rPr lang="en-US" dirty="0" smtClean="0"/>
              <a:t>Curb Appea</a:t>
            </a:r>
            <a:r>
              <a:rPr lang="en-US" dirty="0"/>
              <a:t>l</a:t>
            </a:r>
          </a:p>
        </p:txBody>
      </p:sp>
      <p:sp>
        <p:nvSpPr>
          <p:cNvPr id="3" name="Slide Number Placeholder 2"/>
          <p:cNvSpPr>
            <a:spLocks noGrp="1"/>
          </p:cNvSpPr>
          <p:nvPr>
            <p:ph type="sldNum" sz="quarter" idx="12"/>
          </p:nvPr>
        </p:nvSpPr>
        <p:spPr>
          <a:xfrm>
            <a:off x="6553200" y="6492875"/>
            <a:ext cx="2133600" cy="365125"/>
          </a:xfrm>
        </p:spPr>
        <p:txBody>
          <a:bodyPr/>
          <a:lstStyle/>
          <a:p>
            <a:fld id="{D38E56C4-1D0B-4ED1-A83F-20B764F11907}" type="slidenum">
              <a:rPr lang="en-US" smtClean="0"/>
              <a:t>4</a:t>
            </a:fld>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332"/>
          <a:stretch/>
        </p:blipFill>
        <p:spPr bwMode="auto">
          <a:xfrm>
            <a:off x="228600" y="609601"/>
            <a:ext cx="6766560" cy="6188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67027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09600"/>
          </a:xfrm>
          <a:solidFill>
            <a:schemeClr val="bg1">
              <a:lumMod val="50000"/>
            </a:schemeClr>
          </a:solidFill>
        </p:spPr>
        <p:txBody>
          <a:bodyPr>
            <a:noAutofit/>
          </a:bodyPr>
          <a:lstStyle/>
          <a:p>
            <a:pPr algn="l"/>
            <a:r>
              <a:rPr lang="en-US" sz="3600" dirty="0" smtClean="0">
                <a:solidFill>
                  <a:schemeClr val="bg1"/>
                </a:solidFill>
                <a:latin typeface="Arial" pitchFamily="34" charset="0"/>
                <a:cs typeface="Arial" pitchFamily="34" charset="0"/>
              </a:rPr>
              <a:t>Door Selections: Pulse</a:t>
            </a:r>
            <a:r>
              <a:rPr lang="en-US" sz="1080" dirty="0" smtClean="0">
                <a:solidFill>
                  <a:schemeClr val="bg1"/>
                </a:solidFill>
                <a:latin typeface="Arial" pitchFamily="34" charset="0"/>
                <a:cs typeface="Arial" pitchFamily="34" charset="0"/>
              </a:rPr>
              <a:t>®</a:t>
            </a:r>
            <a:endParaRPr lang="en-US" sz="1080" dirty="0">
              <a:solidFill>
                <a:schemeClr val="bg1"/>
              </a:solidFill>
              <a:latin typeface="Arial" pitchFamily="34" charset="0"/>
              <a:cs typeface="Arial" pitchFamily="34" charset="0"/>
            </a:endParaRPr>
          </a:p>
        </p:txBody>
      </p:sp>
      <p:sp>
        <p:nvSpPr>
          <p:cNvPr id="11" name="TextBox 10"/>
          <p:cNvSpPr txBox="1"/>
          <p:nvPr/>
        </p:nvSpPr>
        <p:spPr>
          <a:xfrm>
            <a:off x="228600" y="808672"/>
            <a:ext cx="1219200" cy="1354217"/>
          </a:xfrm>
          <a:prstGeom prst="rect">
            <a:avLst/>
          </a:prstGeom>
          <a:noFill/>
        </p:spPr>
        <p:txBody>
          <a:bodyPr wrap="square" rtlCol="0">
            <a:spAutoFit/>
          </a:bodyPr>
          <a:lstStyle/>
          <a:p>
            <a:r>
              <a:rPr lang="en-US" sz="1600" dirty="0" smtClean="0">
                <a:latin typeface="Arial" pitchFamily="34" charset="0"/>
                <a:cs typeface="Arial" pitchFamily="34" charset="0"/>
              </a:rPr>
              <a:t>Pulse</a:t>
            </a:r>
            <a:r>
              <a:rPr lang="en-US" sz="800" dirty="0" smtClean="0">
                <a:latin typeface="Arial" pitchFamily="34" charset="0"/>
                <a:cs typeface="Arial" pitchFamily="34" charset="0"/>
              </a:rPr>
              <a:t>®</a:t>
            </a:r>
          </a:p>
          <a:p>
            <a:pPr marL="171450" indent="-171450">
              <a:buFont typeface="Arial" pitchFamily="34" charset="0"/>
              <a:buChar char="•"/>
            </a:pPr>
            <a:r>
              <a:rPr lang="en-US" sz="1600" dirty="0" smtClean="0">
                <a:latin typeface="Arial" pitchFamily="34" charset="0"/>
                <a:cs typeface="Arial" pitchFamily="34" charset="0"/>
              </a:rPr>
              <a:t>Ari</a:t>
            </a:r>
          </a:p>
          <a:p>
            <a:pPr marL="171450" indent="-171450">
              <a:buFont typeface="Arial" pitchFamily="34" charset="0"/>
              <a:buChar char="•"/>
            </a:pPr>
            <a:r>
              <a:rPr lang="en-US" sz="1600" dirty="0" smtClean="0">
                <a:latin typeface="Arial" pitchFamily="34" charset="0"/>
                <a:cs typeface="Arial" pitchFamily="34" charset="0"/>
              </a:rPr>
              <a:t>Línea</a:t>
            </a:r>
          </a:p>
          <a:p>
            <a:pPr marL="171450" indent="-171450">
              <a:buFont typeface="Arial" pitchFamily="34" charset="0"/>
              <a:buChar char="•"/>
            </a:pPr>
            <a:r>
              <a:rPr lang="en-US" sz="1600" dirty="0" smtClean="0">
                <a:latin typeface="Arial" pitchFamily="34" charset="0"/>
                <a:cs typeface="Arial" pitchFamily="34" charset="0"/>
              </a:rPr>
              <a:t>Echo</a:t>
            </a:r>
          </a:p>
          <a:p>
            <a:pPr marL="171450" indent="-171450">
              <a:buFont typeface="Arial" pitchFamily="34" charset="0"/>
              <a:buChar char="•"/>
            </a:pPr>
            <a:r>
              <a:rPr lang="en-US" sz="1600" dirty="0" smtClean="0">
                <a:latin typeface="Arial" pitchFamily="34" charset="0"/>
                <a:cs typeface="Arial" pitchFamily="34" charset="0"/>
              </a:rPr>
              <a:t>Solei</a:t>
            </a:r>
          </a:p>
        </p:txBody>
      </p:sp>
      <p:grpSp>
        <p:nvGrpSpPr>
          <p:cNvPr id="3" name="Group 2"/>
          <p:cNvGrpSpPr/>
          <p:nvPr/>
        </p:nvGrpSpPr>
        <p:grpSpPr>
          <a:xfrm>
            <a:off x="233880" y="4173079"/>
            <a:ext cx="1870412" cy="2438400"/>
            <a:chOff x="233880" y="4038600"/>
            <a:chExt cx="1870412" cy="243840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4117" y="4038600"/>
              <a:ext cx="1864658" cy="2438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3880" y="4056522"/>
              <a:ext cx="1870412" cy="246221"/>
            </a:xfrm>
            <a:prstGeom prst="rect">
              <a:avLst/>
            </a:prstGeom>
            <a:noFill/>
          </p:spPr>
          <p:txBody>
            <a:bodyPr wrap="square" rtlCol="0">
              <a:spAutoFit/>
            </a:bodyPr>
            <a:lstStyle/>
            <a:p>
              <a:r>
                <a:rPr lang="en-US" sz="1000" b="1" dirty="0" smtClean="0">
                  <a:solidFill>
                    <a:schemeClr val="bg1"/>
                  </a:solidFill>
                  <a:latin typeface="Arial" pitchFamily="34" charset="0"/>
                  <a:cs typeface="Arial" pitchFamily="34" charset="0"/>
                </a:rPr>
                <a:t>Ari</a:t>
              </a:r>
              <a:endParaRPr lang="en-US" sz="1000" b="1" baseline="-25000" dirty="0">
                <a:solidFill>
                  <a:schemeClr val="bg1"/>
                </a:solidFill>
                <a:latin typeface="Arial" pitchFamily="34" charset="0"/>
                <a:cs typeface="Arial" pitchFamily="34" charset="0"/>
              </a:endParaRPr>
            </a:p>
          </p:txBody>
        </p:sp>
      </p:grpSp>
      <p:grpSp>
        <p:nvGrpSpPr>
          <p:cNvPr id="4" name="Group 3"/>
          <p:cNvGrpSpPr/>
          <p:nvPr/>
        </p:nvGrpSpPr>
        <p:grpSpPr>
          <a:xfrm>
            <a:off x="2490436" y="4191000"/>
            <a:ext cx="1870068" cy="2438400"/>
            <a:chOff x="2490436" y="4056521"/>
            <a:chExt cx="1870068" cy="2438400"/>
          </a:xfrm>
        </p:grpSpPr>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495846" y="4056521"/>
              <a:ext cx="1864658" cy="2438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90436" y="4056521"/>
              <a:ext cx="1852964" cy="246221"/>
            </a:xfrm>
            <a:prstGeom prst="rect">
              <a:avLst/>
            </a:prstGeom>
            <a:noFill/>
          </p:spPr>
          <p:txBody>
            <a:bodyPr wrap="square" rtlCol="0">
              <a:spAutoFit/>
            </a:bodyPr>
            <a:lstStyle/>
            <a:p>
              <a:r>
                <a:rPr lang="en-US" sz="1000" b="1" dirty="0" smtClean="0">
                  <a:solidFill>
                    <a:schemeClr val="bg1"/>
                  </a:solidFill>
                  <a:latin typeface="Arial" pitchFamily="34" charset="0"/>
                  <a:cs typeface="Arial" pitchFamily="34" charset="0"/>
                </a:rPr>
                <a:t>Línea</a:t>
              </a:r>
              <a:endParaRPr lang="en-US" sz="1000" b="1" baseline="-25000" dirty="0">
                <a:solidFill>
                  <a:schemeClr val="bg1"/>
                </a:solidFill>
                <a:latin typeface="Arial" pitchFamily="34" charset="0"/>
                <a:cs typeface="Arial" pitchFamily="34" charset="0"/>
              </a:endParaRPr>
            </a:p>
          </p:txBody>
        </p:sp>
      </p:grpSp>
      <p:grpSp>
        <p:nvGrpSpPr>
          <p:cNvPr id="6" name="Group 5"/>
          <p:cNvGrpSpPr/>
          <p:nvPr/>
        </p:nvGrpSpPr>
        <p:grpSpPr>
          <a:xfrm>
            <a:off x="4742568" y="4191000"/>
            <a:ext cx="1862760" cy="2420479"/>
            <a:chOff x="4742568" y="4056521"/>
            <a:chExt cx="1862760" cy="2420479"/>
          </a:xfrm>
        </p:grpSpPr>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754374" y="4056521"/>
              <a:ext cx="1850954" cy="24204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742568" y="4056521"/>
              <a:ext cx="1862760" cy="246221"/>
            </a:xfrm>
            <a:prstGeom prst="rect">
              <a:avLst/>
            </a:prstGeom>
            <a:noFill/>
          </p:spPr>
          <p:txBody>
            <a:bodyPr wrap="square" rtlCol="0">
              <a:spAutoFit/>
            </a:bodyPr>
            <a:lstStyle/>
            <a:p>
              <a:r>
                <a:rPr lang="en-US" sz="1000" b="1" dirty="0" smtClean="0">
                  <a:solidFill>
                    <a:schemeClr val="bg1"/>
                  </a:solidFill>
                  <a:latin typeface="Arial" pitchFamily="34" charset="0"/>
                  <a:cs typeface="Arial" pitchFamily="34" charset="0"/>
                </a:rPr>
                <a:t>Echo</a:t>
              </a:r>
              <a:endParaRPr lang="en-US" sz="1000" b="1" baseline="-25000" dirty="0">
                <a:solidFill>
                  <a:schemeClr val="bg1"/>
                </a:solidFill>
                <a:latin typeface="Arial" pitchFamily="34" charset="0"/>
                <a:cs typeface="Arial" pitchFamily="34" charset="0"/>
              </a:endParaRPr>
            </a:p>
          </p:txBody>
        </p:sp>
      </p:grpSp>
      <p:grpSp>
        <p:nvGrpSpPr>
          <p:cNvPr id="7" name="Group 6"/>
          <p:cNvGrpSpPr/>
          <p:nvPr/>
        </p:nvGrpSpPr>
        <p:grpSpPr>
          <a:xfrm>
            <a:off x="6957322" y="4191000"/>
            <a:ext cx="1881878" cy="2437646"/>
            <a:chOff x="6957322" y="4056521"/>
            <a:chExt cx="1881878" cy="2437646"/>
          </a:xfrm>
        </p:grpSpPr>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971931" y="4056521"/>
              <a:ext cx="1864082" cy="24376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957322" y="4056521"/>
              <a:ext cx="1881878" cy="246221"/>
            </a:xfrm>
            <a:prstGeom prst="rect">
              <a:avLst/>
            </a:prstGeom>
            <a:noFill/>
          </p:spPr>
          <p:txBody>
            <a:bodyPr wrap="square" rtlCol="0">
              <a:spAutoFit/>
            </a:bodyPr>
            <a:lstStyle/>
            <a:p>
              <a:r>
                <a:rPr lang="en-US" sz="1000" b="1" dirty="0" smtClean="0">
                  <a:solidFill>
                    <a:schemeClr val="bg1"/>
                  </a:solidFill>
                  <a:latin typeface="Arial" pitchFamily="34" charset="0"/>
                  <a:cs typeface="Arial" pitchFamily="34" charset="0"/>
                </a:rPr>
                <a:t>Solei</a:t>
              </a:r>
              <a:endParaRPr lang="en-US" sz="1000" b="1" baseline="-25000" dirty="0">
                <a:solidFill>
                  <a:schemeClr val="bg1"/>
                </a:solidFill>
                <a:latin typeface="Arial" pitchFamily="34" charset="0"/>
                <a:cs typeface="Arial" pitchFamily="34" charset="0"/>
              </a:endParaRPr>
            </a:p>
          </p:txBody>
        </p:sp>
      </p:grpSp>
      <p:pic>
        <p:nvPicPr>
          <p:cNvPr id="3079" name="Picture 7" descr="E:\TT Ad Planner_Disc Master_04142014\AdPlanner\ImageLibrary\Low-Resolution\Logos\Warranty\JPEG\TTWarranty_Lifetime_4C_L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8649" y="2971800"/>
            <a:ext cx="1446151" cy="57243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668649" y="3540669"/>
            <a:ext cx="1446151" cy="338554"/>
          </a:xfrm>
          <a:prstGeom prst="rect">
            <a:avLst/>
          </a:prstGeom>
          <a:noFill/>
        </p:spPr>
        <p:txBody>
          <a:bodyPr wrap="square" rtlCol="0">
            <a:spAutoFit/>
          </a:bodyPr>
          <a:lstStyle/>
          <a:p>
            <a:pPr algn="ctr"/>
            <a:r>
              <a:rPr lang="en-US" sz="1600" dirty="0" smtClean="0">
                <a:latin typeface="Arial" pitchFamily="34" charset="0"/>
                <a:cs typeface="Arial" pitchFamily="34" charset="0"/>
              </a:rPr>
              <a:t>Fiberglass</a:t>
            </a:r>
            <a:endParaRPr lang="en-US" sz="1600" dirty="0">
              <a:latin typeface="Arial" pitchFamily="34" charset="0"/>
              <a:cs typeface="Arial" pitchFamily="34" charset="0"/>
            </a:endParaRPr>
          </a:p>
        </p:txBody>
      </p:sp>
      <p:pic>
        <p:nvPicPr>
          <p:cNvPr id="3080" name="Picture 8" descr="E:\TT Ad Planner_Disc Master_04142014\AdPlanner\ImageLibrary\Low-Resolution\Logos\Warranty\JPEG\TTWarranty_10Year_4C_L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2971800"/>
            <a:ext cx="1447800" cy="57308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953000" y="3540669"/>
            <a:ext cx="1447800" cy="338554"/>
          </a:xfrm>
          <a:prstGeom prst="rect">
            <a:avLst/>
          </a:prstGeom>
          <a:noFill/>
        </p:spPr>
        <p:txBody>
          <a:bodyPr wrap="square" rtlCol="0">
            <a:spAutoFit/>
          </a:bodyPr>
          <a:lstStyle/>
          <a:p>
            <a:pPr algn="ctr"/>
            <a:r>
              <a:rPr lang="en-US" sz="1600" dirty="0" smtClean="0">
                <a:latin typeface="Arial" pitchFamily="34" charset="0"/>
                <a:cs typeface="Arial" pitchFamily="34" charset="0"/>
              </a:rPr>
              <a:t>Steel</a:t>
            </a:r>
            <a:endParaRPr lang="en-US" sz="1600" dirty="0">
              <a:latin typeface="Arial" pitchFamily="34" charset="0"/>
              <a:cs typeface="Arial" pitchFamily="34" charset="0"/>
            </a:endParaRPr>
          </a:p>
        </p:txBody>
      </p:sp>
      <p:pic>
        <p:nvPicPr>
          <p:cNvPr id="21" name="Picture 2" descr="E:\TT Ad Planner_Disc Master_04142014\AdPlanner\ImageLibrary\Low-Resolution\Logos\Pulse\JPEG\Pulse_logoRev_L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1000" y="2903145"/>
            <a:ext cx="1533516" cy="8306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E:\TT Ad Planner_Disc Master_04142014\AdPlanner\ImageLibrary\Low-Resolution\Stains and Swatches\Stains\Fiber-Classic Mahogany\FCM_LightOakStain_L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1106269"/>
            <a:ext cx="868680" cy="90174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E:\TT Ad Planner_Disc Master_04142014\AdPlanner\ImageLibrary\Low-Resolution\Stains and Swatches\Stains\Fiber-Classic Oak\FCO_LightOakStain_LR.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4600" y="1106269"/>
            <a:ext cx="868680" cy="90174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447800" y="784388"/>
            <a:ext cx="2133600" cy="338554"/>
          </a:xfrm>
          <a:prstGeom prst="rect">
            <a:avLst/>
          </a:prstGeom>
          <a:noFill/>
        </p:spPr>
        <p:txBody>
          <a:bodyPr wrap="square" rtlCol="0">
            <a:spAutoFit/>
          </a:bodyPr>
          <a:lstStyle/>
          <a:p>
            <a:r>
              <a:rPr lang="en-US" sz="1600" b="1" dirty="0" smtClean="0">
                <a:latin typeface="Arial" pitchFamily="34" charset="0"/>
                <a:cs typeface="Arial" pitchFamily="34" charset="0"/>
              </a:rPr>
              <a:t>Material Choices</a:t>
            </a:r>
            <a:endParaRPr lang="en-US" sz="1600" b="1" dirty="0">
              <a:latin typeface="Arial" pitchFamily="34" charset="0"/>
              <a:cs typeface="Arial" pitchFamily="34" charset="0"/>
            </a:endParaRPr>
          </a:p>
        </p:txBody>
      </p:sp>
      <p:sp>
        <p:nvSpPr>
          <p:cNvPr id="25" name="TextBox 24"/>
          <p:cNvSpPr txBox="1"/>
          <p:nvPr/>
        </p:nvSpPr>
        <p:spPr>
          <a:xfrm>
            <a:off x="1524000" y="2020669"/>
            <a:ext cx="1859280" cy="600164"/>
          </a:xfrm>
          <a:prstGeom prst="rect">
            <a:avLst/>
          </a:prstGeom>
          <a:noFill/>
        </p:spPr>
        <p:txBody>
          <a:bodyPr wrap="square" rtlCol="0">
            <a:spAutoFit/>
          </a:bodyPr>
          <a:lstStyle/>
          <a:p>
            <a:pPr algn="ctr"/>
            <a:r>
              <a:rPr lang="en-US" sz="1100" dirty="0" smtClean="0">
                <a:latin typeface="Arial" pitchFamily="34" charset="0"/>
                <a:cs typeface="Arial" pitchFamily="34" charset="0"/>
              </a:rPr>
              <a:t>Wood-Grained Fiberglass: Mahogany or Oak</a:t>
            </a:r>
          </a:p>
          <a:p>
            <a:pPr algn="ctr"/>
            <a:r>
              <a:rPr lang="en-US" sz="1100" dirty="0" smtClean="0">
                <a:latin typeface="Arial" pitchFamily="34" charset="0"/>
                <a:cs typeface="Arial" pitchFamily="34" charset="0"/>
              </a:rPr>
              <a:t>(Shown in Light Oak stain.)</a:t>
            </a:r>
            <a:endParaRPr lang="en-US" sz="1100" dirty="0">
              <a:latin typeface="Arial" pitchFamily="34" charset="0"/>
              <a:cs typeface="Arial" pitchFamily="34" charset="0"/>
            </a:endParaRPr>
          </a:p>
        </p:txBody>
      </p:sp>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03485" y="1106269"/>
            <a:ext cx="895987" cy="901749"/>
          </a:xfrm>
          <a:prstGeom prst="rect">
            <a:avLst/>
          </a:prstGeom>
        </p:spPr>
      </p:pic>
      <p:sp>
        <p:nvSpPr>
          <p:cNvPr id="26" name="TextBox 25"/>
          <p:cNvSpPr txBox="1"/>
          <p:nvPr/>
        </p:nvSpPr>
        <p:spPr>
          <a:xfrm>
            <a:off x="3533743" y="2020669"/>
            <a:ext cx="835469" cy="430887"/>
          </a:xfrm>
          <a:prstGeom prst="rect">
            <a:avLst/>
          </a:prstGeom>
          <a:noFill/>
        </p:spPr>
        <p:txBody>
          <a:bodyPr wrap="square" rtlCol="0">
            <a:spAutoFit/>
          </a:bodyPr>
          <a:lstStyle/>
          <a:p>
            <a:pPr algn="ctr"/>
            <a:r>
              <a:rPr lang="en-US" sz="1100" dirty="0" smtClean="0">
                <a:latin typeface="Arial" pitchFamily="34" charset="0"/>
                <a:cs typeface="Arial" pitchFamily="34" charset="0"/>
              </a:rPr>
              <a:t>Smooth</a:t>
            </a:r>
          </a:p>
          <a:p>
            <a:pPr algn="ctr"/>
            <a:r>
              <a:rPr lang="en-US" sz="1100" dirty="0" smtClean="0">
                <a:latin typeface="Arial" pitchFamily="34" charset="0"/>
                <a:cs typeface="Arial" pitchFamily="34" charset="0"/>
              </a:rPr>
              <a:t>Fiberglass</a:t>
            </a:r>
            <a:endParaRPr lang="en-US" sz="1100" dirty="0">
              <a:latin typeface="Arial" pitchFamily="34" charset="0"/>
              <a:cs typeface="Arial" pitchFamily="34" charset="0"/>
            </a:endParaRPr>
          </a:p>
        </p:txBody>
      </p:sp>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64224" y="1106269"/>
            <a:ext cx="901749" cy="901749"/>
          </a:xfrm>
          <a:prstGeom prst="rect">
            <a:avLst/>
          </a:prstGeom>
        </p:spPr>
      </p:pic>
      <p:sp>
        <p:nvSpPr>
          <p:cNvPr id="28" name="TextBox 27"/>
          <p:cNvSpPr txBox="1"/>
          <p:nvPr/>
        </p:nvSpPr>
        <p:spPr>
          <a:xfrm>
            <a:off x="4597363" y="2020668"/>
            <a:ext cx="835469" cy="261610"/>
          </a:xfrm>
          <a:prstGeom prst="rect">
            <a:avLst/>
          </a:prstGeom>
          <a:noFill/>
        </p:spPr>
        <p:txBody>
          <a:bodyPr wrap="square" rtlCol="0">
            <a:spAutoFit/>
          </a:bodyPr>
          <a:lstStyle/>
          <a:p>
            <a:pPr algn="ctr"/>
            <a:r>
              <a:rPr lang="en-US" sz="1100" dirty="0" smtClean="0">
                <a:latin typeface="Arial" pitchFamily="34" charset="0"/>
                <a:cs typeface="Arial" pitchFamily="34" charset="0"/>
              </a:rPr>
              <a:t>Steel</a:t>
            </a:r>
          </a:p>
        </p:txBody>
      </p:sp>
      <p:pic>
        <p:nvPicPr>
          <p:cNvPr id="1026" name="Picture 2" descr="\\pmafps01\ImageServer\Therma-Tru\Print Resolution\Glass\GlassShapes_Drawings\PulseStyles\Ari_StyleShape.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19800" y="1093618"/>
            <a:ext cx="41116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mafps01\ImageServer\Therma-Tru\Print Resolution\Glass\GlassShapes_Drawings\PulseStyles\Linea_StyleShape.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95137" y="1093618"/>
            <a:ext cx="41116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mafps01\ImageServer\Therma-Tru\Print Resolution\Glass\GlassShapes_Drawings\PulseStyles\Echo_StyleShape.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57322" y="1093618"/>
            <a:ext cx="41116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mafps01\ImageServer\Therma-Tru\Print Resolution\Glass\GlassShapes_Drawings\PulseStyles\EchoCluster_StyleShape.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423019" y="1093618"/>
            <a:ext cx="41116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mafps01\ImageServer\Therma-Tru\Print Resolution\Glass\GlassShapes_Drawings\PulseStyles\Solei_StyleShape.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912774" y="1093618"/>
            <a:ext cx="41116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pmafps01\ImageServer\Therma-Tru\Print Resolution\Glass\GlassShapes_Drawings\PulseStyles\FullLiteSL_StyleShape.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448675" y="1093618"/>
            <a:ext cx="16192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mafps01\ImageServer\Therma-Tru\Print Resolution\Glass\GlassShapes_Drawings\PulseStyles\EchoSL_StyleShape.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671896" y="1093618"/>
            <a:ext cx="16192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mafps01\ImageServer\Therma-Tru\Print Resolution\Glass\GlassShapes_Drawings\PulseStyles\EchoClusterSL_StyleShape.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905875" y="1093618"/>
            <a:ext cx="161925" cy="914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016028" y="2008018"/>
            <a:ext cx="411163" cy="261610"/>
          </a:xfrm>
          <a:prstGeom prst="rect">
            <a:avLst/>
          </a:prstGeom>
          <a:noFill/>
        </p:spPr>
        <p:txBody>
          <a:bodyPr wrap="square" rtlCol="0">
            <a:spAutoFit/>
          </a:bodyPr>
          <a:lstStyle/>
          <a:p>
            <a:pPr algn="ctr"/>
            <a:r>
              <a:rPr lang="en-US" sz="1100" dirty="0" smtClean="0">
                <a:latin typeface="Arial" pitchFamily="34" charset="0"/>
                <a:cs typeface="Arial" pitchFamily="34" charset="0"/>
              </a:rPr>
              <a:t>Ari</a:t>
            </a:r>
            <a:endParaRPr lang="en-US" sz="1100" dirty="0">
              <a:latin typeface="Arial" pitchFamily="34" charset="0"/>
              <a:cs typeface="Arial" pitchFamily="34" charset="0"/>
            </a:endParaRPr>
          </a:p>
        </p:txBody>
      </p:sp>
      <p:sp>
        <p:nvSpPr>
          <p:cNvPr id="38" name="TextBox 37"/>
          <p:cNvSpPr txBox="1"/>
          <p:nvPr/>
        </p:nvSpPr>
        <p:spPr>
          <a:xfrm>
            <a:off x="6402793" y="2012510"/>
            <a:ext cx="595850" cy="261610"/>
          </a:xfrm>
          <a:prstGeom prst="rect">
            <a:avLst/>
          </a:prstGeom>
          <a:noFill/>
        </p:spPr>
        <p:txBody>
          <a:bodyPr wrap="square" rtlCol="0">
            <a:spAutoFit/>
          </a:bodyPr>
          <a:lstStyle/>
          <a:p>
            <a:pPr algn="ctr"/>
            <a:r>
              <a:rPr lang="en-US" sz="1100" dirty="0" smtClean="0">
                <a:latin typeface="Arial" pitchFamily="34" charset="0"/>
                <a:cs typeface="Arial" pitchFamily="34" charset="0"/>
              </a:rPr>
              <a:t>Línea</a:t>
            </a:r>
            <a:endParaRPr lang="en-US" sz="1100" dirty="0">
              <a:latin typeface="Arial" pitchFamily="34" charset="0"/>
              <a:cs typeface="Arial" pitchFamily="34" charset="0"/>
            </a:endParaRPr>
          </a:p>
        </p:txBody>
      </p:sp>
      <p:sp>
        <p:nvSpPr>
          <p:cNvPr id="39" name="TextBox 38"/>
          <p:cNvSpPr txBox="1"/>
          <p:nvPr/>
        </p:nvSpPr>
        <p:spPr>
          <a:xfrm>
            <a:off x="6964025" y="2008017"/>
            <a:ext cx="870157" cy="261610"/>
          </a:xfrm>
          <a:prstGeom prst="rect">
            <a:avLst/>
          </a:prstGeom>
          <a:noFill/>
        </p:spPr>
        <p:txBody>
          <a:bodyPr wrap="square" rtlCol="0">
            <a:spAutoFit/>
          </a:bodyPr>
          <a:lstStyle/>
          <a:p>
            <a:pPr algn="ctr"/>
            <a:r>
              <a:rPr lang="en-US" sz="1100" dirty="0" smtClean="0">
                <a:latin typeface="Arial" pitchFamily="34" charset="0"/>
                <a:cs typeface="Arial" pitchFamily="34" charset="0"/>
              </a:rPr>
              <a:t>Echo</a:t>
            </a:r>
            <a:endParaRPr lang="en-US" sz="1100" dirty="0">
              <a:latin typeface="Arial" pitchFamily="34" charset="0"/>
              <a:cs typeface="Arial" pitchFamily="34" charset="0"/>
            </a:endParaRPr>
          </a:p>
        </p:txBody>
      </p:sp>
      <p:sp>
        <p:nvSpPr>
          <p:cNvPr id="40" name="TextBox 39"/>
          <p:cNvSpPr txBox="1"/>
          <p:nvPr/>
        </p:nvSpPr>
        <p:spPr>
          <a:xfrm>
            <a:off x="7831086" y="2005254"/>
            <a:ext cx="574537" cy="261610"/>
          </a:xfrm>
          <a:prstGeom prst="rect">
            <a:avLst/>
          </a:prstGeom>
          <a:noFill/>
        </p:spPr>
        <p:txBody>
          <a:bodyPr wrap="square" rtlCol="0">
            <a:spAutoFit/>
          </a:bodyPr>
          <a:lstStyle/>
          <a:p>
            <a:pPr algn="ctr"/>
            <a:r>
              <a:rPr lang="en-US" sz="1100" dirty="0" smtClean="0">
                <a:latin typeface="Arial" pitchFamily="34" charset="0"/>
                <a:cs typeface="Arial" pitchFamily="34" charset="0"/>
              </a:rPr>
              <a:t>Solei</a:t>
            </a:r>
            <a:endParaRPr lang="en-US" sz="1100" dirty="0">
              <a:latin typeface="Arial" pitchFamily="34" charset="0"/>
              <a:cs typeface="Arial" pitchFamily="34" charset="0"/>
            </a:endParaRPr>
          </a:p>
        </p:txBody>
      </p:sp>
      <p:sp>
        <p:nvSpPr>
          <p:cNvPr id="41" name="TextBox 40"/>
          <p:cNvSpPr txBox="1"/>
          <p:nvPr/>
        </p:nvSpPr>
        <p:spPr>
          <a:xfrm>
            <a:off x="8363893" y="2020666"/>
            <a:ext cx="780107" cy="261610"/>
          </a:xfrm>
          <a:prstGeom prst="rect">
            <a:avLst/>
          </a:prstGeom>
          <a:noFill/>
        </p:spPr>
        <p:txBody>
          <a:bodyPr wrap="square" rtlCol="0">
            <a:spAutoFit/>
          </a:bodyPr>
          <a:lstStyle/>
          <a:p>
            <a:pPr algn="ctr"/>
            <a:r>
              <a:rPr lang="en-US" sz="1100" dirty="0" smtClean="0">
                <a:latin typeface="Arial" pitchFamily="34" charset="0"/>
                <a:cs typeface="Arial" pitchFamily="34" charset="0"/>
              </a:rPr>
              <a:t>Sidelites</a:t>
            </a:r>
            <a:endParaRPr lang="en-US" sz="1100" dirty="0">
              <a:latin typeface="Arial" pitchFamily="34" charset="0"/>
              <a:cs typeface="Arial" pitchFamily="34" charset="0"/>
            </a:endParaRPr>
          </a:p>
        </p:txBody>
      </p:sp>
      <p:sp>
        <p:nvSpPr>
          <p:cNvPr id="42" name="TextBox 41"/>
          <p:cNvSpPr txBox="1"/>
          <p:nvPr/>
        </p:nvSpPr>
        <p:spPr>
          <a:xfrm>
            <a:off x="7069348" y="3318472"/>
            <a:ext cx="1729740" cy="307777"/>
          </a:xfrm>
          <a:prstGeom prst="rect">
            <a:avLst/>
          </a:prstGeom>
          <a:noFill/>
          <a:ln w="25400">
            <a:solidFill>
              <a:srgbClr val="808285"/>
            </a:solidFill>
          </a:ln>
        </p:spPr>
        <p:txBody>
          <a:bodyPr wrap="square" rtlCol="0">
            <a:spAutoFit/>
          </a:bodyPr>
          <a:lstStyle/>
          <a:p>
            <a:pPr algn="ctr"/>
            <a:r>
              <a:rPr lang="en-US" sz="1400" dirty="0" smtClean="0">
                <a:solidFill>
                  <a:srgbClr val="666666"/>
                </a:solidFill>
                <a:latin typeface="Arial" pitchFamily="34" charset="0"/>
                <a:cs typeface="Arial" pitchFamily="34" charset="0"/>
              </a:rPr>
              <a:t>Generic Gray</a:t>
            </a:r>
            <a:endParaRPr lang="en-US" sz="1400" dirty="0">
              <a:solidFill>
                <a:srgbClr val="666666"/>
              </a:solidFill>
              <a:latin typeface="Arial" pitchFamily="34" charset="0"/>
              <a:cs typeface="Arial" pitchFamily="34" charset="0"/>
            </a:endParaRPr>
          </a:p>
        </p:txBody>
      </p:sp>
      <p:sp>
        <p:nvSpPr>
          <p:cNvPr id="43" name="Rectangle 42"/>
          <p:cNvSpPr/>
          <p:nvPr/>
        </p:nvSpPr>
        <p:spPr>
          <a:xfrm>
            <a:off x="7069348" y="3706998"/>
            <a:ext cx="1729740" cy="254616"/>
          </a:xfrm>
          <a:prstGeom prst="rect">
            <a:avLst/>
          </a:prstGeom>
          <a:solidFill>
            <a:srgbClr val="808285"/>
          </a:solidFill>
          <a:ln>
            <a:solidFill>
              <a:srgbClr val="808285"/>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15"/>
          <p:cNvSpPr>
            <a:spLocks noGrp="1"/>
          </p:cNvSpPr>
          <p:nvPr>
            <p:ph type="sldNum" sz="quarter" idx="12"/>
          </p:nvPr>
        </p:nvSpPr>
        <p:spPr>
          <a:xfrm>
            <a:off x="7010400" y="6569075"/>
            <a:ext cx="2133600" cy="365125"/>
          </a:xfrm>
        </p:spPr>
        <p:txBody>
          <a:bodyPr/>
          <a:lstStyle/>
          <a:p>
            <a:fld id="{D38E56C4-1D0B-4ED1-A83F-20B764F11907}" type="slidenum">
              <a:rPr lang="en-US" smtClean="0"/>
              <a:t>40</a:t>
            </a:fld>
            <a:endParaRPr lang="en-US" dirty="0"/>
          </a:p>
        </p:txBody>
      </p:sp>
      <p:sp>
        <p:nvSpPr>
          <p:cNvPr id="45" name="TextBox 44"/>
          <p:cNvSpPr txBox="1"/>
          <p:nvPr/>
        </p:nvSpPr>
        <p:spPr>
          <a:xfrm>
            <a:off x="7064880" y="2472208"/>
            <a:ext cx="1729740" cy="307777"/>
          </a:xfrm>
          <a:prstGeom prst="rect">
            <a:avLst/>
          </a:prstGeom>
          <a:noFill/>
          <a:ln w="25400">
            <a:solidFill>
              <a:srgbClr val="321F11"/>
            </a:solidFill>
          </a:ln>
        </p:spPr>
        <p:txBody>
          <a:bodyPr wrap="square" rtlCol="0">
            <a:spAutoFit/>
          </a:bodyPr>
          <a:lstStyle/>
          <a:p>
            <a:pPr algn="ctr"/>
            <a:r>
              <a:rPr lang="en-US" sz="1400" dirty="0" smtClean="0">
                <a:solidFill>
                  <a:srgbClr val="321F11"/>
                </a:solidFill>
                <a:latin typeface="Arial" pitchFamily="34" charset="0"/>
                <a:cs typeface="Arial" pitchFamily="34" charset="0"/>
              </a:rPr>
              <a:t>Pulse</a:t>
            </a:r>
            <a:r>
              <a:rPr lang="en-US" sz="700" dirty="0" smtClean="0">
                <a:solidFill>
                  <a:srgbClr val="321F11"/>
                </a:solidFill>
                <a:latin typeface="Arial" pitchFamily="34" charset="0"/>
                <a:cs typeface="Arial" pitchFamily="34" charset="0"/>
              </a:rPr>
              <a:t>®</a:t>
            </a:r>
            <a:r>
              <a:rPr lang="en-US" sz="1400" dirty="0" smtClean="0">
                <a:solidFill>
                  <a:srgbClr val="321F11"/>
                </a:solidFill>
                <a:latin typeface="Arial" pitchFamily="34" charset="0"/>
                <a:cs typeface="Arial" pitchFamily="34" charset="0"/>
              </a:rPr>
              <a:t> Dark Brown</a:t>
            </a:r>
            <a:endParaRPr lang="en-US" sz="1400" dirty="0">
              <a:solidFill>
                <a:srgbClr val="321F11"/>
              </a:solidFill>
              <a:latin typeface="Arial" pitchFamily="34" charset="0"/>
              <a:cs typeface="Arial" pitchFamily="34" charset="0"/>
            </a:endParaRPr>
          </a:p>
        </p:txBody>
      </p:sp>
      <p:sp>
        <p:nvSpPr>
          <p:cNvPr id="46" name="Rectangle 45"/>
          <p:cNvSpPr/>
          <p:nvPr/>
        </p:nvSpPr>
        <p:spPr>
          <a:xfrm>
            <a:off x="7067166" y="2854875"/>
            <a:ext cx="1729740" cy="254616"/>
          </a:xfrm>
          <a:prstGeom prst="rect">
            <a:avLst/>
          </a:prstGeom>
          <a:solidFill>
            <a:srgbClr val="321F11"/>
          </a:solidFill>
          <a:ln>
            <a:solidFill>
              <a:srgbClr val="321F1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9245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chemeClr val="bg1"/>
                </a:solidFill>
                <a:latin typeface="Arial" pitchFamily="34" charset="0"/>
                <a:cs typeface="Arial" pitchFamily="34" charset="0"/>
              </a:rPr>
              <a:t>Therma-Tru</a:t>
            </a:r>
            <a:r>
              <a:rPr lang="en-US" sz="1080" dirty="0" smtClean="0">
                <a:solidFill>
                  <a:schemeClr val="bg1"/>
                </a:solidFill>
                <a:latin typeface="Arial" pitchFamily="34" charset="0"/>
                <a:cs typeface="Arial" pitchFamily="34" charset="0"/>
              </a:rPr>
              <a:t>®</a:t>
            </a:r>
            <a:r>
              <a:rPr lang="en-US" sz="3600" dirty="0" smtClean="0">
                <a:solidFill>
                  <a:schemeClr val="bg1"/>
                </a:solidFill>
                <a:latin typeface="Arial" pitchFamily="34" charset="0"/>
                <a:cs typeface="Arial" pitchFamily="34" charset="0"/>
              </a:rPr>
              <a:t> Door Systems</a:t>
            </a:r>
          </a:p>
        </p:txBody>
      </p:sp>
      <p:sp>
        <p:nvSpPr>
          <p:cNvPr id="5" name="TextBox 4"/>
          <p:cNvSpPr txBox="1"/>
          <p:nvPr/>
        </p:nvSpPr>
        <p:spPr>
          <a:xfrm>
            <a:off x="609600" y="1682889"/>
            <a:ext cx="2286000" cy="2123658"/>
          </a:xfrm>
          <a:prstGeom prst="rect">
            <a:avLst/>
          </a:prstGeom>
          <a:noFill/>
        </p:spPr>
        <p:txBody>
          <a:bodyPr wrap="square" rtlCol="0">
            <a:spAutoFit/>
          </a:bodyPr>
          <a:lstStyle/>
          <a:p>
            <a:r>
              <a:rPr lang="en-US" sz="1200" b="1" dirty="0" smtClean="0">
                <a:latin typeface="Arial" pitchFamily="34" charset="0"/>
                <a:cs typeface="Arial" pitchFamily="34" charset="0"/>
              </a:rPr>
              <a:t>Lifetime Limited Warranty</a:t>
            </a:r>
          </a:p>
          <a:p>
            <a:endParaRPr lang="en-US" sz="1200" b="1" dirty="0" smtClean="0">
              <a:latin typeface="Arial" pitchFamily="34" charset="0"/>
              <a:cs typeface="Arial" pitchFamily="34" charset="0"/>
            </a:endParaRPr>
          </a:p>
          <a:p>
            <a:r>
              <a:rPr lang="en-US" sz="1200" dirty="0" smtClean="0">
                <a:latin typeface="Arial" pitchFamily="34" charset="0"/>
                <a:cs typeface="Arial" pitchFamily="34" charset="0"/>
              </a:rPr>
              <a:t>We stand behind more parts of a door system for longer than other door companies because we make or specify everything that goes into it. A Therma-Tru fiberglass door system is backed by the industry’s most comprehensive lifetime   limited warranty.</a:t>
            </a:r>
            <a:endParaRPr lang="en-US" sz="1200" dirty="0">
              <a:latin typeface="Arial" pitchFamily="34" charset="0"/>
              <a:cs typeface="Arial" pitchFamily="34" charset="0"/>
            </a:endParaRPr>
          </a:p>
        </p:txBody>
      </p:sp>
      <p:pic>
        <p:nvPicPr>
          <p:cNvPr id="1026" name="Picture 2" descr="E:\TT Ad Planner_Disc Master_04142014\AdPlanner\ImageLibrary\Low-Resolution\Logos\Warranty\JPEG\TTWarranty_Lifetime_4C_L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82" y="4055745"/>
            <a:ext cx="1111718" cy="4400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276600" y="1656576"/>
            <a:ext cx="2552242" cy="1754326"/>
          </a:xfrm>
          <a:prstGeom prst="rect">
            <a:avLst/>
          </a:prstGeom>
          <a:noFill/>
        </p:spPr>
        <p:txBody>
          <a:bodyPr wrap="square" rtlCol="0">
            <a:spAutoFit/>
          </a:bodyPr>
          <a:lstStyle/>
          <a:p>
            <a:r>
              <a:rPr lang="en-US" sz="1200" b="1" dirty="0" smtClean="0">
                <a:latin typeface="Arial" pitchFamily="34" charset="0"/>
                <a:cs typeface="Arial" pitchFamily="34" charset="0"/>
              </a:rPr>
              <a:t>Energy Efficiency</a:t>
            </a:r>
          </a:p>
          <a:p>
            <a:endParaRPr lang="en-US" sz="1200" b="1" dirty="0" smtClean="0">
              <a:latin typeface="Arial" pitchFamily="34" charset="0"/>
              <a:cs typeface="Arial" pitchFamily="34" charset="0"/>
            </a:endParaRPr>
          </a:p>
          <a:p>
            <a:r>
              <a:rPr lang="en-US" sz="1200" dirty="0" smtClean="0">
                <a:latin typeface="Arial" pitchFamily="34" charset="0"/>
                <a:cs typeface="Arial" pitchFamily="34" charset="0"/>
              </a:rPr>
              <a:t>In any region or climate, energy efficiency is key. Thousands of  Therma-Tru door and glass options are ENERGY STAR</a:t>
            </a:r>
            <a:r>
              <a:rPr lang="en-US" sz="1200" baseline="30000" dirty="0" smtClean="0">
                <a:latin typeface="Arial" pitchFamily="34" charset="0"/>
                <a:cs typeface="Arial" pitchFamily="34" charset="0"/>
              </a:rPr>
              <a:t>®</a:t>
            </a:r>
            <a:r>
              <a:rPr lang="en-US" sz="1200" dirty="0" smtClean="0">
                <a:latin typeface="Arial" pitchFamily="34" charset="0"/>
                <a:cs typeface="Arial" pitchFamily="34" charset="0"/>
              </a:rPr>
              <a:t> qualified and National Fenestration Rating Council (NFRC) certified, helping save money on energy costs.</a:t>
            </a:r>
            <a:endParaRPr lang="en-US" sz="1200" dirty="0">
              <a:latin typeface="Arial" pitchFamily="34" charset="0"/>
              <a:cs typeface="Arial" pitchFamily="34" charset="0"/>
            </a:endParaRPr>
          </a:p>
        </p:txBody>
      </p:sp>
      <p:pic>
        <p:nvPicPr>
          <p:cNvPr id="1029" name="Picture 5" descr="I:\Therma-Tru\Print Resolution\Logos\Energy Star\Info\pic280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044732"/>
            <a:ext cx="381000" cy="4510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248401" y="1656576"/>
            <a:ext cx="2362198" cy="1754326"/>
          </a:xfrm>
          <a:prstGeom prst="rect">
            <a:avLst/>
          </a:prstGeom>
          <a:noFill/>
        </p:spPr>
        <p:txBody>
          <a:bodyPr wrap="square" rtlCol="0">
            <a:spAutoFit/>
          </a:bodyPr>
          <a:lstStyle/>
          <a:p>
            <a:r>
              <a:rPr lang="en-US" sz="1200" b="1" dirty="0" smtClean="0">
                <a:latin typeface="Arial" pitchFamily="34" charset="0"/>
                <a:cs typeface="Arial" pitchFamily="34" charset="0"/>
              </a:rPr>
              <a:t>Quality Testing</a:t>
            </a:r>
          </a:p>
          <a:p>
            <a:endParaRPr lang="en-US" sz="1200" b="1" dirty="0" smtClean="0">
              <a:latin typeface="Arial" pitchFamily="34" charset="0"/>
              <a:cs typeface="Arial" pitchFamily="34" charset="0"/>
            </a:endParaRPr>
          </a:p>
          <a:p>
            <a:r>
              <a:rPr lang="en-US" sz="1200" dirty="0" smtClean="0">
                <a:latin typeface="Arial" pitchFamily="34" charset="0"/>
                <a:cs typeface="Arial" pitchFamily="34" charset="0"/>
              </a:rPr>
              <a:t>Our doors, glass and components are held to high standards. We conduct thorough testing to guarantee that our products will live up to a homeowner’s toughest quality and performance expectations.</a:t>
            </a:r>
            <a:endParaRPr lang="en-US" sz="1200" dirty="0">
              <a:latin typeface="Arial" pitchFamily="34" charset="0"/>
              <a:cs typeface="Arial" pitchFamily="34" charset="0"/>
            </a:endParaRPr>
          </a:p>
        </p:txBody>
      </p:sp>
      <p:sp>
        <p:nvSpPr>
          <p:cNvPr id="12" name="TextBox 11"/>
          <p:cNvSpPr txBox="1"/>
          <p:nvPr/>
        </p:nvSpPr>
        <p:spPr>
          <a:xfrm>
            <a:off x="609600" y="6510075"/>
            <a:ext cx="8000999" cy="230832"/>
          </a:xfrm>
          <a:prstGeom prst="rect">
            <a:avLst/>
          </a:prstGeom>
          <a:noFill/>
        </p:spPr>
        <p:txBody>
          <a:bodyPr wrap="square" rtlCol="0">
            <a:spAutoFit/>
          </a:bodyPr>
          <a:lstStyle/>
          <a:p>
            <a:r>
              <a:rPr lang="en-US" sz="800" dirty="0" smtClean="0">
                <a:latin typeface="Arial" pitchFamily="34" charset="0"/>
                <a:cs typeface="Arial" pitchFamily="34" charset="0"/>
              </a:rPr>
              <a:t>Note: </a:t>
            </a:r>
            <a:r>
              <a:rPr lang="en-US" sz="900" dirty="0" smtClean="0">
                <a:latin typeface="Arial Narrow" pitchFamily="34" charset="0"/>
                <a:cs typeface="Arial" pitchFamily="34" charset="0"/>
              </a:rPr>
              <a:t>See</a:t>
            </a:r>
            <a:r>
              <a:rPr lang="en-US" sz="800" dirty="0" smtClean="0">
                <a:latin typeface="Arial" pitchFamily="34" charset="0"/>
                <a:cs typeface="Arial" pitchFamily="34" charset="0"/>
              </a:rPr>
              <a:t> your Therma-Tru seller or visit www.thermatru.com for details on limited warranties and exclusions, and ENERGY STAR qualified products.</a:t>
            </a:r>
            <a:endParaRPr lang="en-US" sz="800" dirty="0">
              <a:latin typeface="Arial" pitchFamily="34" charset="0"/>
              <a:cs typeface="Arial" pitchFamily="34" charset="0"/>
            </a:endParaRPr>
          </a:p>
        </p:txBody>
      </p:sp>
      <p:sp>
        <p:nvSpPr>
          <p:cNvPr id="3" name="Slide Number Placeholder 2"/>
          <p:cNvSpPr>
            <a:spLocks noGrp="1"/>
          </p:cNvSpPr>
          <p:nvPr>
            <p:ph type="sldNum" sz="quarter" idx="12"/>
          </p:nvPr>
        </p:nvSpPr>
        <p:spPr>
          <a:xfrm>
            <a:off x="6858000" y="6492875"/>
            <a:ext cx="2133600" cy="365125"/>
          </a:xfrm>
        </p:spPr>
        <p:txBody>
          <a:bodyPr/>
          <a:lstStyle/>
          <a:p>
            <a:fld id="{D38E56C4-1D0B-4ED1-A83F-20B764F11907}" type="slidenum">
              <a:rPr lang="en-US" smtClean="0"/>
              <a:t>41</a:t>
            </a:fld>
            <a:endParaRPr lang="en-US" dirty="0"/>
          </a:p>
        </p:txBody>
      </p:sp>
    </p:spTree>
    <p:extLst>
      <p:ext uri="{BB962C8B-B14F-4D97-AF65-F5344CB8AC3E}">
        <p14:creationId xmlns:p14="http://schemas.microsoft.com/office/powerpoint/2010/main" val="3595547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chemeClr val="bg1"/>
                </a:solidFill>
                <a:latin typeface="Arial" pitchFamily="34" charset="0"/>
                <a:cs typeface="Arial" pitchFamily="34" charset="0"/>
              </a:rPr>
              <a:t>Tru-Defense</a:t>
            </a:r>
            <a:r>
              <a:rPr lang="en-US" sz="1200" dirty="0" smtClean="0">
                <a:solidFill>
                  <a:schemeClr val="bg1"/>
                </a:solidFill>
                <a:latin typeface="Arial" pitchFamily="34" charset="0"/>
                <a:cs typeface="Arial" pitchFamily="34" charset="0"/>
              </a:rPr>
              <a:t>®</a:t>
            </a:r>
          </a:p>
        </p:txBody>
      </p:sp>
      <p:sp>
        <p:nvSpPr>
          <p:cNvPr id="6" name="TextBox 5"/>
          <p:cNvSpPr txBox="1"/>
          <p:nvPr/>
        </p:nvSpPr>
        <p:spPr>
          <a:xfrm>
            <a:off x="685800" y="1542871"/>
            <a:ext cx="5791200" cy="1569660"/>
          </a:xfrm>
          <a:prstGeom prst="rect">
            <a:avLst/>
          </a:prstGeom>
          <a:noFill/>
        </p:spPr>
        <p:txBody>
          <a:bodyPr wrap="square" rtlCol="0">
            <a:spAutoFit/>
          </a:bodyPr>
          <a:lstStyle/>
          <a:p>
            <a:r>
              <a:rPr lang="en-US" sz="1200" b="1" dirty="0" smtClean="0">
                <a:latin typeface="Arial" pitchFamily="34" charset="0"/>
                <a:cs typeface="Arial" pitchFamily="34" charset="0"/>
              </a:rPr>
              <a:t>Tru-Defense: The Ultimate Protection</a:t>
            </a:r>
          </a:p>
          <a:p>
            <a:r>
              <a:rPr lang="en-US" sz="1200" dirty="0" smtClean="0">
                <a:latin typeface="Arial" pitchFamily="34" charset="0"/>
                <a:cs typeface="Arial" pitchFamily="34" charset="0"/>
              </a:rPr>
              <a:t>Therma-Tru fiberglass doors are available with our exclusive Tru-Defense</a:t>
            </a:r>
            <a:r>
              <a:rPr lang="en-US" sz="500" dirty="0" smtClean="0">
                <a:latin typeface="Arial" pitchFamily="34" charset="0"/>
                <a:cs typeface="Arial" pitchFamily="34" charset="0"/>
              </a:rPr>
              <a:t>®</a:t>
            </a:r>
            <a:r>
              <a:rPr lang="en-US" sz="1200" dirty="0" smtClean="0">
                <a:latin typeface="Arial" pitchFamily="34" charset="0"/>
                <a:cs typeface="Arial" pitchFamily="34" charset="0"/>
              </a:rPr>
              <a:t> system, which integrates specific components engineered and tested to deliver outstanding protection in all kinds of weather conditions. And it’s backed by a Warranty Rider that provides for cash reimbursement that may be used toward secondary damage to flooring and trim, and the labor to make repairs if water infiltration occurs.* </a:t>
            </a:r>
          </a:p>
          <a:p>
            <a:r>
              <a:rPr lang="en-US" sz="1200" dirty="0" smtClean="0">
                <a:latin typeface="Arial" pitchFamily="34" charset="0"/>
                <a:cs typeface="Arial" pitchFamily="34" charset="0"/>
              </a:rPr>
              <a:t/>
            </a:r>
            <a:br>
              <a:rPr lang="en-US" sz="1200" dirty="0" smtClean="0">
                <a:latin typeface="Arial" pitchFamily="34" charset="0"/>
                <a:cs typeface="Arial" pitchFamily="34" charset="0"/>
              </a:rPr>
            </a:br>
            <a:r>
              <a:rPr lang="en-US" sz="1200" dirty="0" smtClean="0">
                <a:latin typeface="Arial" pitchFamily="34" charset="0"/>
                <a:cs typeface="Arial" pitchFamily="34" charset="0"/>
              </a:rPr>
              <a:t>For details, visit www.thermatru.com/trudefense.</a:t>
            </a:r>
            <a:endParaRPr lang="en-US" sz="1200" dirty="0">
              <a:latin typeface="Arial" pitchFamily="34" charset="0"/>
              <a:cs typeface="Arial"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383215869"/>
              </p:ext>
            </p:extLst>
          </p:nvPr>
        </p:nvGraphicFramePr>
        <p:xfrm>
          <a:off x="762000" y="3352800"/>
          <a:ext cx="5638800" cy="2090145"/>
        </p:xfrm>
        <a:graphic>
          <a:graphicData uri="http://schemas.openxmlformats.org/drawingml/2006/table">
            <a:tbl>
              <a:tblPr firstRow="1" bandRow="1">
                <a:tableStyleId>{5C22544A-7EE6-4342-B048-85BDC9FD1C3A}</a:tableStyleId>
              </a:tblPr>
              <a:tblGrid>
                <a:gridCol w="4792980"/>
                <a:gridCol w="845820"/>
              </a:tblGrid>
              <a:tr h="333016">
                <a:tc>
                  <a:txBody>
                    <a:bodyPr/>
                    <a:lstStyle/>
                    <a:p>
                      <a:r>
                        <a:rPr lang="en-US" sz="1600" dirty="0" smtClean="0">
                          <a:solidFill>
                            <a:schemeClr val="tx1"/>
                          </a:solidFill>
                          <a:latin typeface="Arial" panose="020B0604020202020204" pitchFamily="34" charset="0"/>
                          <a:cs typeface="Arial" panose="020B0604020202020204" pitchFamily="34" charset="0"/>
                        </a:rPr>
                        <a:t> </a:t>
                      </a:r>
                      <a:r>
                        <a:rPr lang="en-US" sz="1400" dirty="0" smtClean="0">
                          <a:solidFill>
                            <a:schemeClr val="tx1"/>
                          </a:solidFill>
                          <a:latin typeface="Arial" panose="020B0604020202020204" pitchFamily="34" charset="0"/>
                          <a:cs typeface="Arial" panose="020B0604020202020204" pitchFamily="34" charset="0"/>
                        </a:rPr>
                        <a:t>Water Infiltration Cash</a:t>
                      </a:r>
                      <a:r>
                        <a:rPr lang="en-US" sz="1400" baseline="0" dirty="0" smtClean="0">
                          <a:solidFill>
                            <a:schemeClr val="tx1"/>
                          </a:solidFill>
                          <a:latin typeface="Arial" panose="020B0604020202020204" pitchFamily="34" charset="0"/>
                          <a:cs typeface="Arial" panose="020B0604020202020204" pitchFamily="34" charset="0"/>
                        </a:rPr>
                        <a:t> Reimbursement Limit</a:t>
                      </a:r>
                      <a:endParaRPr lang="en-US"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75000"/>
                      </a:schemeClr>
                    </a:solidFill>
                  </a:tcPr>
                </a:tc>
              </a:tr>
              <a:tr h="574795">
                <a:tc>
                  <a:txBody>
                    <a:bodyPr/>
                    <a:lstStyle/>
                    <a:p>
                      <a:r>
                        <a:rPr lang="en-US" sz="1400" dirty="0" smtClean="0">
                          <a:latin typeface="Arial" panose="020B0604020202020204" pitchFamily="34" charset="0"/>
                          <a:cs typeface="Arial" panose="020B0604020202020204" pitchFamily="34" charset="0"/>
                        </a:rPr>
                        <a:t> Latch and Deadbolt Lock with Standard Assembly:</a:t>
                      </a:r>
                    </a:p>
                    <a:p>
                      <a:r>
                        <a:rPr lang="en-US" sz="1400" dirty="0" smtClean="0">
                          <a:latin typeface="Arial" panose="020B0604020202020204" pitchFamily="34" charset="0"/>
                          <a:cs typeface="Arial" panose="020B0604020202020204" pitchFamily="34" charset="0"/>
                        </a:rPr>
                        <a:t>    with a Therma-Tru</a:t>
                      </a:r>
                      <a:r>
                        <a:rPr lang="en-US" sz="1400" baseline="0" dirty="0" smtClean="0">
                          <a:latin typeface="Arial" panose="020B0604020202020204" pitchFamily="34" charset="0"/>
                          <a:cs typeface="Arial" panose="020B0604020202020204" pitchFamily="34" charset="0"/>
                        </a:rPr>
                        <a:t> Sill Pan:</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bg1">
                          <a:lumMod val="50000"/>
                        </a:schemeClr>
                      </a:solidFill>
                      <a:prstDash val="solid"/>
                      <a:round/>
                      <a:headEnd type="none" w="med" len="med"/>
                      <a:tailEnd type="none" w="med" len="med"/>
                    </a:lnB>
                    <a:noFill/>
                  </a:tcPr>
                </a:tc>
                <a:tc>
                  <a:txBody>
                    <a:bodyPr/>
                    <a:lstStyle/>
                    <a:p>
                      <a:pPr algn="r"/>
                      <a:r>
                        <a:rPr lang="en-US" sz="1400" dirty="0" smtClean="0">
                          <a:latin typeface="Arial" panose="020B0604020202020204" pitchFamily="34" charset="0"/>
                          <a:cs typeface="Arial" panose="020B0604020202020204" pitchFamily="34" charset="0"/>
                        </a:rPr>
                        <a:t>$250</a:t>
                      </a:r>
                    </a:p>
                    <a:p>
                      <a:pPr algn="r"/>
                      <a:r>
                        <a:rPr lang="en-US" sz="1400" dirty="0" smtClean="0">
                          <a:latin typeface="Arial" panose="020B0604020202020204" pitchFamily="34" charset="0"/>
                          <a:cs typeface="Arial" panose="020B0604020202020204" pitchFamily="34" charset="0"/>
                        </a:rPr>
                        <a:t>$500</a:t>
                      </a:r>
                      <a:endParaRPr lang="en-US" sz="14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noFill/>
                  </a:tcPr>
                </a:tc>
              </a:tr>
              <a:tr h="574795">
                <a:tc>
                  <a:txBody>
                    <a:bodyPr/>
                    <a:lstStyle/>
                    <a:p>
                      <a:r>
                        <a:rPr lang="en-US" sz="1400" dirty="0" smtClean="0">
                          <a:latin typeface="Arial" panose="020B0604020202020204" pitchFamily="34" charset="0"/>
                          <a:cs typeface="Arial" panose="020B0604020202020204" pitchFamily="34" charset="0"/>
                        </a:rPr>
                        <a:t> Multi-Point Lock with Standard</a:t>
                      </a:r>
                      <a:r>
                        <a:rPr lang="en-US" sz="1400" baseline="0" dirty="0" smtClean="0">
                          <a:latin typeface="Arial" panose="020B0604020202020204" pitchFamily="34" charset="0"/>
                          <a:cs typeface="Arial" panose="020B0604020202020204" pitchFamily="34" charset="0"/>
                        </a:rPr>
                        <a:t> Assembly:</a:t>
                      </a:r>
                    </a:p>
                    <a:p>
                      <a:r>
                        <a:rPr lang="en-US" sz="1400" baseline="0" dirty="0" smtClean="0">
                          <a:latin typeface="Arial" panose="020B0604020202020204" pitchFamily="34" charset="0"/>
                          <a:cs typeface="Arial" panose="020B0604020202020204" pitchFamily="34" charset="0"/>
                        </a:rPr>
                        <a:t>    with a Therma-Tru Sill Pan:</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a:r>
                        <a:rPr lang="en-US" sz="1400" dirty="0" smtClean="0">
                          <a:latin typeface="Arial" panose="020B0604020202020204" pitchFamily="34" charset="0"/>
                          <a:cs typeface="Arial" panose="020B0604020202020204" pitchFamily="34" charset="0"/>
                        </a:rPr>
                        <a:t>$750</a:t>
                      </a:r>
                    </a:p>
                    <a:p>
                      <a:pPr algn="r"/>
                      <a:r>
                        <a:rPr lang="en-US" sz="1400" dirty="0" smtClean="0">
                          <a:latin typeface="Arial" panose="020B0604020202020204" pitchFamily="34" charset="0"/>
                          <a:cs typeface="Arial" panose="020B0604020202020204" pitchFamily="34" charset="0"/>
                        </a:rPr>
                        <a:t>$1,500</a:t>
                      </a:r>
                      <a:endParaRPr lang="en-US" sz="14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574795">
                <a:tc>
                  <a:txBody>
                    <a:bodyPr/>
                    <a:lstStyle/>
                    <a:p>
                      <a:r>
                        <a:rPr lang="en-US" sz="1400" dirty="0" smtClean="0">
                          <a:latin typeface="Arial" panose="020B0604020202020204" pitchFamily="34" charset="0"/>
                          <a:cs typeface="Arial" panose="020B0604020202020204" pitchFamily="34" charset="0"/>
                        </a:rPr>
                        <a:t> Multi-Point Lock with NAFS-Certified Assembly:</a:t>
                      </a:r>
                    </a:p>
                    <a:p>
                      <a:r>
                        <a:rPr lang="en-US" sz="1400" dirty="0" smtClean="0">
                          <a:latin typeface="Arial" panose="020B0604020202020204" pitchFamily="34" charset="0"/>
                          <a:cs typeface="Arial" panose="020B0604020202020204" pitchFamily="34" charset="0"/>
                        </a:rPr>
                        <a:t>    with a Therma-Tru</a:t>
                      </a:r>
                      <a:r>
                        <a:rPr lang="en-US" sz="1400" baseline="0" dirty="0" smtClean="0">
                          <a:latin typeface="Arial" panose="020B0604020202020204" pitchFamily="34" charset="0"/>
                          <a:cs typeface="Arial" panose="020B0604020202020204" pitchFamily="34" charset="0"/>
                        </a:rPr>
                        <a:t> Sill Pan:</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dirty="0" smtClean="0">
                          <a:latin typeface="Arial" panose="020B0604020202020204" pitchFamily="34" charset="0"/>
                          <a:cs typeface="Arial" panose="020B0604020202020204" pitchFamily="34" charset="0"/>
                        </a:rPr>
                        <a:t>$1,000</a:t>
                      </a:r>
                    </a:p>
                    <a:p>
                      <a:pPr algn="r"/>
                      <a:r>
                        <a:rPr lang="en-US" sz="1400" b="1" dirty="0" smtClean="0">
                          <a:solidFill>
                            <a:srgbClr val="FF0000"/>
                          </a:solidFill>
                          <a:latin typeface="Arial" panose="020B0604020202020204" pitchFamily="34" charset="0"/>
                          <a:cs typeface="Arial" panose="020B0604020202020204" pitchFamily="34" charset="0"/>
                        </a:rPr>
                        <a:t>$2,000</a:t>
                      </a:r>
                      <a:endParaRPr lang="en-US" sz="1400" b="1" dirty="0">
                        <a:solidFill>
                          <a:srgbClr val="FF0000"/>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0" name="TextBox 9"/>
          <p:cNvSpPr txBox="1"/>
          <p:nvPr/>
        </p:nvSpPr>
        <p:spPr>
          <a:xfrm>
            <a:off x="685800" y="6096000"/>
            <a:ext cx="5867400" cy="369332"/>
          </a:xfrm>
          <a:prstGeom prst="rect">
            <a:avLst/>
          </a:prstGeom>
          <a:noFill/>
        </p:spPr>
        <p:txBody>
          <a:bodyPr wrap="square" rtlCol="0">
            <a:spAutoFit/>
          </a:bodyPr>
          <a:lstStyle/>
          <a:p>
            <a:r>
              <a:rPr lang="en-US" sz="900" dirty="0" smtClean="0">
                <a:latin typeface="Arial Narrow" pitchFamily="34" charset="0"/>
                <a:cs typeface="Arial" panose="020B0604020202020204" pitchFamily="34" charset="0"/>
              </a:rPr>
              <a:t>*For full details on the Tru-Defense Warranty Rider, visit www.thermatru.com/trudefense. The Rider does not warrant workmanship of anyone who assembles or installs a </a:t>
            </a:r>
            <a:r>
              <a:rPr lang="en-US" sz="900" dirty="0">
                <a:latin typeface="Arial Narrow" pitchFamily="34" charset="0"/>
                <a:cs typeface="Arial" panose="020B0604020202020204" pitchFamily="34" charset="0"/>
              </a:rPr>
              <a:t>Tru-Defense</a:t>
            </a:r>
            <a:r>
              <a:rPr lang="en-US" sz="900" dirty="0" smtClean="0">
                <a:latin typeface="Arial Narrow" pitchFamily="34" charset="0"/>
                <a:cs typeface="Arial" panose="020B0604020202020204" pitchFamily="34" charset="0"/>
              </a:rPr>
              <a:t> door system, nor any damages caused by improper handling, assembly or installation.</a:t>
            </a:r>
            <a:endParaRPr lang="en-US" sz="900" dirty="0">
              <a:latin typeface="Arial Narrow" pitchFamily="34" charset="0"/>
              <a:cs typeface="Arial" panose="020B0604020202020204" pitchFamily="34" charset="0"/>
            </a:endParaRPr>
          </a:p>
        </p:txBody>
      </p:sp>
      <p:sp>
        <p:nvSpPr>
          <p:cNvPr id="3" name="Slide Number Placeholder 2"/>
          <p:cNvSpPr>
            <a:spLocks noGrp="1"/>
          </p:cNvSpPr>
          <p:nvPr>
            <p:ph type="sldNum" sz="quarter" idx="12"/>
          </p:nvPr>
        </p:nvSpPr>
        <p:spPr>
          <a:xfrm>
            <a:off x="7010400" y="6553200"/>
            <a:ext cx="2133600" cy="365125"/>
          </a:xfrm>
        </p:spPr>
        <p:txBody>
          <a:bodyPr/>
          <a:lstStyle/>
          <a:p>
            <a:fld id="{D38E56C4-1D0B-4ED1-A83F-20B764F11907}" type="slidenum">
              <a:rPr lang="en-US" smtClean="0"/>
              <a:t>42</a:t>
            </a:fld>
            <a:endParaRPr lang="en-US" dirty="0"/>
          </a:p>
        </p:txBody>
      </p:sp>
    </p:spTree>
    <p:extLst>
      <p:ext uri="{BB962C8B-B14F-4D97-AF65-F5344CB8AC3E}">
        <p14:creationId xmlns:p14="http://schemas.microsoft.com/office/powerpoint/2010/main" val="4266848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bg1"/>
                </a:solidFill>
                <a:latin typeface="Arial" pitchFamily="34" charset="0"/>
                <a:cs typeface="Arial" pitchFamily="34" charset="0"/>
              </a:rPr>
              <a:t>Low-E Glass</a:t>
            </a:r>
          </a:p>
        </p:txBody>
      </p:sp>
      <p:sp>
        <p:nvSpPr>
          <p:cNvPr id="5" name="TextBox 4"/>
          <p:cNvSpPr txBox="1"/>
          <p:nvPr/>
        </p:nvSpPr>
        <p:spPr>
          <a:xfrm>
            <a:off x="457200" y="1346537"/>
            <a:ext cx="6645476" cy="1015663"/>
          </a:xfrm>
          <a:prstGeom prst="rect">
            <a:avLst/>
          </a:prstGeom>
          <a:noFill/>
        </p:spPr>
        <p:txBody>
          <a:bodyPr wrap="square" rtlCol="0">
            <a:spAutoFit/>
          </a:bodyPr>
          <a:lstStyle/>
          <a:p>
            <a:r>
              <a:rPr lang="en-US" sz="1200" b="1" dirty="0" smtClean="0">
                <a:latin typeface="Arial" pitchFamily="34" charset="0"/>
                <a:cs typeface="Arial" pitchFamily="34" charset="0"/>
              </a:rPr>
              <a:t>Low-E Glass</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Factory-coated Low-E glass, available as an option for clear glass, delivers exceptional energy efficiency. All Classic-Craft and Pulse clear glass is Low-E. And Low-E is available for clear glass in Fiber-Classic, Smooth-Star, Profiles and Traditions.</a:t>
            </a:r>
            <a:endParaRPr lang="en-US" sz="1200" dirty="0">
              <a:latin typeface="Arial" pitchFamily="34" charset="0"/>
              <a:cs typeface="Arial"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082640"/>
            <a:ext cx="2667000" cy="224280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2444" y="3082640"/>
            <a:ext cx="2660232" cy="2242802"/>
          </a:xfrm>
          <a:prstGeom prst="rect">
            <a:avLst/>
          </a:prstGeom>
        </p:spPr>
      </p:pic>
      <p:sp>
        <p:nvSpPr>
          <p:cNvPr id="8" name="TextBox 7"/>
          <p:cNvSpPr txBox="1"/>
          <p:nvPr/>
        </p:nvSpPr>
        <p:spPr>
          <a:xfrm>
            <a:off x="457200" y="5380672"/>
            <a:ext cx="2743200" cy="646331"/>
          </a:xfrm>
          <a:prstGeom prst="rect">
            <a:avLst/>
          </a:prstGeom>
          <a:noFill/>
        </p:spPr>
        <p:txBody>
          <a:bodyPr wrap="square" rtlCol="0">
            <a:spAutoFit/>
          </a:bodyPr>
          <a:lstStyle/>
          <a:p>
            <a:r>
              <a:rPr lang="en-US" sz="1200" dirty="0" smtClean="0">
                <a:latin typeface="Arial" pitchFamily="34" charset="0"/>
                <a:cs typeface="Arial" pitchFamily="34" charset="0"/>
              </a:rPr>
              <a:t>In cold weather, Low-E </a:t>
            </a:r>
            <a:r>
              <a:rPr lang="en-US" sz="1200" dirty="0">
                <a:latin typeface="Arial" pitchFamily="34" charset="0"/>
                <a:cs typeface="Arial" pitchFamily="34" charset="0"/>
              </a:rPr>
              <a:t>glass reduces the loss of heat by reflecting the heat back inside the home.</a:t>
            </a:r>
          </a:p>
        </p:txBody>
      </p:sp>
      <p:sp>
        <p:nvSpPr>
          <p:cNvPr id="9" name="TextBox 8"/>
          <p:cNvSpPr txBox="1"/>
          <p:nvPr/>
        </p:nvSpPr>
        <p:spPr>
          <a:xfrm>
            <a:off x="4343400" y="5380672"/>
            <a:ext cx="2759276" cy="646331"/>
          </a:xfrm>
          <a:prstGeom prst="rect">
            <a:avLst/>
          </a:prstGeom>
          <a:noFill/>
        </p:spPr>
        <p:txBody>
          <a:bodyPr wrap="square" rtlCol="0">
            <a:spAutoFit/>
          </a:bodyPr>
          <a:lstStyle/>
          <a:p>
            <a:r>
              <a:rPr lang="en-US" sz="1200" dirty="0" smtClean="0">
                <a:latin typeface="Arial" pitchFamily="34" charset="0"/>
                <a:cs typeface="Arial" pitchFamily="34" charset="0"/>
              </a:rPr>
              <a:t>In warm weather, Low-E </a:t>
            </a:r>
            <a:r>
              <a:rPr lang="en-US" sz="1200" dirty="0">
                <a:latin typeface="Arial" pitchFamily="34" charset="0"/>
                <a:cs typeface="Arial" pitchFamily="34" charset="0"/>
              </a:rPr>
              <a:t>glass reflects the sun’s rays off </a:t>
            </a:r>
            <a:r>
              <a:rPr lang="en-US" sz="1200" dirty="0" smtClean="0">
                <a:latin typeface="Arial" pitchFamily="34" charset="0"/>
                <a:cs typeface="Arial" pitchFamily="34" charset="0"/>
              </a:rPr>
              <a:t>of the </a:t>
            </a:r>
            <a:r>
              <a:rPr lang="en-US" sz="1200" dirty="0">
                <a:latin typeface="Arial" pitchFamily="34" charset="0"/>
                <a:cs typeface="Arial" pitchFamily="34" charset="0"/>
              </a:rPr>
              <a:t>glass, keeping the interior of the home cool.</a:t>
            </a:r>
          </a:p>
        </p:txBody>
      </p:sp>
      <p:sp>
        <p:nvSpPr>
          <p:cNvPr id="3" name="Slide Number Placeholder 2"/>
          <p:cNvSpPr>
            <a:spLocks noGrp="1"/>
          </p:cNvSpPr>
          <p:nvPr>
            <p:ph type="sldNum" sz="quarter" idx="12"/>
          </p:nvPr>
        </p:nvSpPr>
        <p:spPr>
          <a:xfrm>
            <a:off x="6553200" y="6492875"/>
            <a:ext cx="2133600" cy="365125"/>
          </a:xfrm>
        </p:spPr>
        <p:txBody>
          <a:bodyPr/>
          <a:lstStyle/>
          <a:p>
            <a:fld id="{D38E56C4-1D0B-4ED1-A83F-20B764F11907}" type="slidenum">
              <a:rPr lang="en-US" smtClean="0"/>
              <a:t>43</a:t>
            </a:fld>
            <a:endParaRPr lang="en-US" dirty="0"/>
          </a:p>
        </p:txBody>
      </p:sp>
    </p:spTree>
    <p:extLst>
      <p:ext uri="{BB962C8B-B14F-4D97-AF65-F5344CB8AC3E}">
        <p14:creationId xmlns:p14="http://schemas.microsoft.com/office/powerpoint/2010/main" val="378391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670589" y="3344780"/>
            <a:ext cx="1233078" cy="276999"/>
          </a:xfrm>
          <a:prstGeom prst="rect">
            <a:avLst/>
          </a:prstGeom>
          <a:noFill/>
        </p:spPr>
        <p:txBody>
          <a:bodyPr wrap="square" rtlCol="0">
            <a:spAutoFit/>
          </a:bodyPr>
          <a:lstStyle/>
          <a:p>
            <a:pPr algn="ctr"/>
            <a:r>
              <a:rPr lang="en-US" sz="1200" b="1" dirty="0" smtClean="0">
                <a:latin typeface="Arial" pitchFamily="34" charset="0"/>
                <a:cs typeface="Arial" pitchFamily="34" charset="0"/>
              </a:rPr>
              <a:t>Decade</a:t>
            </a:r>
            <a:endParaRPr lang="en-US" sz="1200" b="1" dirty="0">
              <a:latin typeface="Arial" pitchFamily="34" charset="0"/>
              <a:cs typeface="Arial" pitchFamily="34" charset="0"/>
            </a:endParaRPr>
          </a:p>
        </p:txBody>
      </p:sp>
      <p:grpSp>
        <p:nvGrpSpPr>
          <p:cNvPr id="16" name="Group 15"/>
          <p:cNvGrpSpPr/>
          <p:nvPr/>
        </p:nvGrpSpPr>
        <p:grpSpPr>
          <a:xfrm>
            <a:off x="495127" y="1711255"/>
            <a:ext cx="5408540" cy="1625617"/>
            <a:chOff x="1410639" y="2233356"/>
            <a:chExt cx="8057621" cy="2219416"/>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7660" y="2345211"/>
              <a:ext cx="1138768" cy="15240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9265" t="17793" r="7074" b="11538"/>
            <a:stretch/>
          </p:blipFill>
          <p:spPr>
            <a:xfrm>
              <a:off x="5394948" y="3081172"/>
              <a:ext cx="822960" cy="13716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5552" y="2244889"/>
              <a:ext cx="1126497" cy="162432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3734" t="16905" r="4767" b="11665"/>
            <a:stretch/>
          </p:blipFill>
          <p:spPr>
            <a:xfrm>
              <a:off x="6993889" y="2951400"/>
              <a:ext cx="914400" cy="13716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0639" y="2330160"/>
              <a:ext cx="1092767" cy="152282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1313" y="2361487"/>
              <a:ext cx="1080911" cy="152400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7821" y="2233356"/>
              <a:ext cx="1274959" cy="1788255"/>
            </a:xfrm>
            <a:prstGeom prst="rect">
              <a:avLst/>
            </a:prstGeom>
          </p:spPr>
        </p:pic>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l="21919" t="18337" r="1934" b="12507"/>
            <a:stretch/>
          </p:blipFill>
          <p:spPr>
            <a:xfrm>
              <a:off x="1935171" y="3081172"/>
              <a:ext cx="1005840" cy="1371600"/>
            </a:xfrm>
            <a:prstGeom prst="rect">
              <a:avLst/>
            </a:prstGeom>
          </p:spPr>
        </p:pic>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27170" t="16024" r="2350" b="13565"/>
            <a:stretch/>
          </p:blipFill>
          <p:spPr>
            <a:xfrm>
              <a:off x="3636006" y="2975522"/>
              <a:ext cx="914400" cy="1371600"/>
            </a:xfrm>
            <a:prstGeom prst="rect">
              <a:avLst/>
            </a:prstGeom>
          </p:spPr>
        </p:pic>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23903" t="17624" r="12386" b="11657"/>
            <a:stretch/>
          </p:blipFill>
          <p:spPr>
            <a:xfrm>
              <a:off x="8645300" y="2975522"/>
              <a:ext cx="822960" cy="1371600"/>
            </a:xfrm>
            <a:prstGeom prst="rect">
              <a:avLst/>
            </a:prstGeom>
          </p:spPr>
        </p:pic>
      </p:grpSp>
      <p:sp>
        <p:nvSpPr>
          <p:cNvPr id="15"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bg1"/>
                </a:solidFill>
                <a:latin typeface="Arial" panose="020B0604020202020204" pitchFamily="34" charset="0"/>
                <a:cs typeface="Arial" panose="020B0604020202020204" pitchFamily="34" charset="0"/>
              </a:rPr>
              <a:t>Hardware</a:t>
            </a:r>
            <a:endParaRPr lang="en-US" sz="3600" baseline="-25000" dirty="0" smtClean="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562463" y="1366403"/>
            <a:ext cx="5381137" cy="276999"/>
          </a:xfrm>
          <a:prstGeom prst="rect">
            <a:avLst/>
          </a:prstGeom>
          <a:noFill/>
        </p:spPr>
        <p:txBody>
          <a:bodyPr wrap="square" rtlCol="0">
            <a:spAutoFit/>
          </a:bodyPr>
          <a:lstStyle/>
          <a:p>
            <a:r>
              <a:rPr lang="en-US" sz="1200" b="1" dirty="0" smtClean="0">
                <a:latin typeface="Arial" pitchFamily="34" charset="0"/>
                <a:cs typeface="Arial" pitchFamily="34" charset="0"/>
              </a:rPr>
              <a:t>Handleset Options for Standard Door Multi-Point Locking System</a:t>
            </a:r>
            <a:endParaRPr lang="en-US" sz="1200" b="1" dirty="0">
              <a:latin typeface="Arial" pitchFamily="34" charset="0"/>
              <a:cs typeface="Arial" pitchFamily="34" charset="0"/>
            </a:endParaRPr>
          </a:p>
        </p:txBody>
      </p:sp>
      <p:sp>
        <p:nvSpPr>
          <p:cNvPr id="2" name="TextBox 1"/>
          <p:cNvSpPr txBox="1"/>
          <p:nvPr/>
        </p:nvSpPr>
        <p:spPr>
          <a:xfrm>
            <a:off x="367122" y="3336872"/>
            <a:ext cx="1233078" cy="276999"/>
          </a:xfrm>
          <a:prstGeom prst="rect">
            <a:avLst/>
          </a:prstGeom>
          <a:noFill/>
        </p:spPr>
        <p:txBody>
          <a:bodyPr wrap="square" rtlCol="0">
            <a:spAutoFit/>
          </a:bodyPr>
          <a:lstStyle/>
          <a:p>
            <a:pPr algn="ctr"/>
            <a:r>
              <a:rPr lang="en-US" sz="1200" b="1" dirty="0" smtClean="0">
                <a:latin typeface="Arial" pitchFamily="34" charset="0"/>
                <a:cs typeface="Arial" pitchFamily="34" charset="0"/>
              </a:rPr>
              <a:t>Heirloom</a:t>
            </a:r>
            <a:endParaRPr lang="en-US" sz="1200" b="1" dirty="0">
              <a:latin typeface="Arial" pitchFamily="34" charset="0"/>
              <a:cs typeface="Arial" pitchFamily="34" charset="0"/>
            </a:endParaRPr>
          </a:p>
        </p:txBody>
      </p:sp>
      <p:sp>
        <p:nvSpPr>
          <p:cNvPr id="18" name="TextBox 17"/>
          <p:cNvSpPr txBox="1"/>
          <p:nvPr/>
        </p:nvSpPr>
        <p:spPr>
          <a:xfrm>
            <a:off x="1431382" y="3336872"/>
            <a:ext cx="1233078" cy="276999"/>
          </a:xfrm>
          <a:prstGeom prst="rect">
            <a:avLst/>
          </a:prstGeom>
          <a:noFill/>
        </p:spPr>
        <p:txBody>
          <a:bodyPr wrap="square" rtlCol="0">
            <a:spAutoFit/>
          </a:bodyPr>
          <a:lstStyle/>
          <a:p>
            <a:pPr algn="ctr"/>
            <a:r>
              <a:rPr lang="en-US" sz="1200" b="1" dirty="0" smtClean="0">
                <a:latin typeface="Arial" pitchFamily="34" charset="0"/>
                <a:cs typeface="Arial" pitchFamily="34" charset="0"/>
              </a:rPr>
              <a:t>Venture</a:t>
            </a:r>
            <a:endParaRPr lang="en-US" sz="1200" b="1" dirty="0">
              <a:latin typeface="Arial" pitchFamily="34" charset="0"/>
              <a:cs typeface="Arial" pitchFamily="34" charset="0"/>
            </a:endParaRPr>
          </a:p>
        </p:txBody>
      </p:sp>
      <p:sp>
        <p:nvSpPr>
          <p:cNvPr id="20" name="TextBox 19"/>
          <p:cNvSpPr txBox="1"/>
          <p:nvPr/>
        </p:nvSpPr>
        <p:spPr>
          <a:xfrm>
            <a:off x="2548917" y="3344780"/>
            <a:ext cx="1334267" cy="276999"/>
          </a:xfrm>
          <a:prstGeom prst="rect">
            <a:avLst/>
          </a:prstGeom>
          <a:noFill/>
        </p:spPr>
        <p:txBody>
          <a:bodyPr wrap="square" rtlCol="0">
            <a:spAutoFit/>
          </a:bodyPr>
          <a:lstStyle/>
          <a:p>
            <a:pPr algn="ctr"/>
            <a:r>
              <a:rPr lang="en-US" sz="1200" b="1" dirty="0" smtClean="0">
                <a:latin typeface="Arial" pitchFamily="34" charset="0"/>
                <a:cs typeface="Arial" pitchFamily="34" charset="0"/>
              </a:rPr>
              <a:t>Millennium</a:t>
            </a:r>
            <a:endParaRPr lang="en-US" sz="1200" b="1" dirty="0">
              <a:latin typeface="Arial" pitchFamily="34" charset="0"/>
              <a:cs typeface="Arial" pitchFamily="34" charset="0"/>
            </a:endParaRPr>
          </a:p>
        </p:txBody>
      </p:sp>
      <p:sp>
        <p:nvSpPr>
          <p:cNvPr id="21" name="TextBox 20"/>
          <p:cNvSpPr txBox="1"/>
          <p:nvPr/>
        </p:nvSpPr>
        <p:spPr>
          <a:xfrm>
            <a:off x="3883184" y="3344780"/>
            <a:ext cx="707410" cy="276999"/>
          </a:xfrm>
          <a:prstGeom prst="rect">
            <a:avLst/>
          </a:prstGeom>
          <a:noFill/>
        </p:spPr>
        <p:txBody>
          <a:bodyPr wrap="square" rtlCol="0">
            <a:spAutoFit/>
          </a:bodyPr>
          <a:lstStyle/>
          <a:p>
            <a:pPr algn="ctr"/>
            <a:r>
              <a:rPr lang="en-US" sz="1200" b="1" dirty="0" smtClean="0">
                <a:latin typeface="Arial" pitchFamily="34" charset="0"/>
                <a:cs typeface="Arial" pitchFamily="34" charset="0"/>
              </a:rPr>
              <a:t>Ara</a:t>
            </a:r>
            <a:endParaRPr lang="en-US" sz="1200" b="1" dirty="0">
              <a:latin typeface="Arial" pitchFamily="34" charset="0"/>
              <a:cs typeface="Arial" pitchFamily="34" charset="0"/>
            </a:endParaRPr>
          </a:p>
        </p:txBody>
      </p:sp>
      <p:sp>
        <p:nvSpPr>
          <p:cNvPr id="22" name="TextBox 21"/>
          <p:cNvSpPr txBox="1"/>
          <p:nvPr/>
        </p:nvSpPr>
        <p:spPr>
          <a:xfrm>
            <a:off x="594483" y="5850715"/>
            <a:ext cx="734391" cy="400110"/>
          </a:xfrm>
          <a:prstGeom prst="rect">
            <a:avLst/>
          </a:prstGeom>
          <a:noFill/>
        </p:spPr>
        <p:txBody>
          <a:bodyPr wrap="square" rtlCol="0">
            <a:spAutoFit/>
          </a:bodyPr>
          <a:lstStyle/>
          <a:p>
            <a:pPr algn="ctr"/>
            <a:r>
              <a:rPr lang="en-US" sz="1000" dirty="0" smtClean="0">
                <a:latin typeface="Arial Narrow" pitchFamily="34" charset="0"/>
              </a:rPr>
              <a:t>Bright Brass</a:t>
            </a:r>
            <a:endParaRPr lang="en-US" sz="1000" dirty="0">
              <a:latin typeface="Arial Narrow" pitchFamily="34" charset="0"/>
            </a:endParaRPr>
          </a:p>
        </p:txBody>
      </p:sp>
      <p:sp>
        <p:nvSpPr>
          <p:cNvPr id="23" name="TextBox 22"/>
          <p:cNvSpPr txBox="1"/>
          <p:nvPr/>
        </p:nvSpPr>
        <p:spPr>
          <a:xfrm>
            <a:off x="1505664" y="5861447"/>
            <a:ext cx="809272" cy="400110"/>
          </a:xfrm>
          <a:prstGeom prst="rect">
            <a:avLst/>
          </a:prstGeom>
          <a:noFill/>
        </p:spPr>
        <p:txBody>
          <a:bodyPr wrap="square" rtlCol="0">
            <a:spAutoFit/>
          </a:bodyPr>
          <a:lstStyle/>
          <a:p>
            <a:pPr algn="ctr"/>
            <a:r>
              <a:rPr lang="en-US" sz="1000" dirty="0" smtClean="0">
                <a:latin typeface="Arial Narrow" pitchFamily="34" charset="0"/>
              </a:rPr>
              <a:t>Antique Brass</a:t>
            </a:r>
            <a:endParaRPr lang="en-US" sz="1000" dirty="0">
              <a:latin typeface="Arial Narrow" pitchFamily="34" charset="0"/>
            </a:endParaRPr>
          </a:p>
        </p:txBody>
      </p:sp>
      <p:sp>
        <p:nvSpPr>
          <p:cNvPr id="25" name="TextBox 24"/>
          <p:cNvSpPr txBox="1"/>
          <p:nvPr/>
        </p:nvSpPr>
        <p:spPr>
          <a:xfrm>
            <a:off x="2393724" y="5844427"/>
            <a:ext cx="869703" cy="400110"/>
          </a:xfrm>
          <a:prstGeom prst="rect">
            <a:avLst/>
          </a:prstGeom>
          <a:noFill/>
        </p:spPr>
        <p:txBody>
          <a:bodyPr wrap="square" rtlCol="0">
            <a:spAutoFit/>
          </a:bodyPr>
          <a:lstStyle/>
          <a:p>
            <a:pPr algn="ctr"/>
            <a:r>
              <a:rPr lang="en-US" sz="1000" dirty="0" smtClean="0">
                <a:latin typeface="Arial Narrow" pitchFamily="34" charset="0"/>
              </a:rPr>
              <a:t>Brushed Nickel</a:t>
            </a:r>
            <a:endParaRPr lang="en-US" sz="1000" dirty="0">
              <a:latin typeface="Arial Narrow" pitchFamily="34" charset="0"/>
            </a:endParaRPr>
          </a:p>
        </p:txBody>
      </p:sp>
      <p:sp>
        <p:nvSpPr>
          <p:cNvPr id="27" name="TextBox 26"/>
          <p:cNvSpPr txBox="1"/>
          <p:nvPr/>
        </p:nvSpPr>
        <p:spPr>
          <a:xfrm>
            <a:off x="3280954" y="5861447"/>
            <a:ext cx="962669" cy="246221"/>
          </a:xfrm>
          <a:prstGeom prst="rect">
            <a:avLst/>
          </a:prstGeom>
          <a:noFill/>
        </p:spPr>
        <p:txBody>
          <a:bodyPr wrap="square" rtlCol="0">
            <a:spAutoFit/>
          </a:bodyPr>
          <a:lstStyle/>
          <a:p>
            <a:pPr algn="ctr"/>
            <a:r>
              <a:rPr lang="en-US" sz="1000" dirty="0" smtClean="0">
                <a:latin typeface="Arial Narrow" pitchFamily="34" charset="0"/>
              </a:rPr>
              <a:t>Black Nickel</a:t>
            </a:r>
            <a:endParaRPr lang="en-US" sz="1000" dirty="0">
              <a:latin typeface="Arial Narrow" pitchFamily="34" charset="0"/>
            </a:endParaRPr>
          </a:p>
        </p:txBody>
      </p:sp>
      <p:sp>
        <p:nvSpPr>
          <p:cNvPr id="29" name="TextBox 28"/>
          <p:cNvSpPr txBox="1"/>
          <p:nvPr/>
        </p:nvSpPr>
        <p:spPr>
          <a:xfrm>
            <a:off x="4207888" y="5829332"/>
            <a:ext cx="901665" cy="246221"/>
          </a:xfrm>
          <a:prstGeom prst="rect">
            <a:avLst/>
          </a:prstGeom>
          <a:noFill/>
        </p:spPr>
        <p:txBody>
          <a:bodyPr wrap="square" rtlCol="0">
            <a:spAutoFit/>
          </a:bodyPr>
          <a:lstStyle/>
          <a:p>
            <a:pPr algn="ctr"/>
            <a:r>
              <a:rPr lang="en-US" sz="1000" dirty="0" smtClean="0">
                <a:latin typeface="Arial Narrow" pitchFamily="34" charset="0"/>
              </a:rPr>
              <a:t>Antique Nickel</a:t>
            </a:r>
            <a:endParaRPr lang="en-US" sz="1000" dirty="0">
              <a:latin typeface="Arial Narrow" pitchFamily="34" charset="0"/>
            </a:endParaRPr>
          </a:p>
        </p:txBody>
      </p:sp>
      <p:sp>
        <p:nvSpPr>
          <p:cNvPr id="31" name="TextBox 30"/>
          <p:cNvSpPr txBox="1"/>
          <p:nvPr/>
        </p:nvSpPr>
        <p:spPr>
          <a:xfrm>
            <a:off x="5093290" y="5844427"/>
            <a:ext cx="934191" cy="400110"/>
          </a:xfrm>
          <a:prstGeom prst="rect">
            <a:avLst/>
          </a:prstGeom>
          <a:noFill/>
        </p:spPr>
        <p:txBody>
          <a:bodyPr wrap="square" rtlCol="0">
            <a:spAutoFit/>
          </a:bodyPr>
          <a:lstStyle/>
          <a:p>
            <a:pPr algn="ctr"/>
            <a:r>
              <a:rPr lang="en-US" sz="1000" dirty="0" smtClean="0">
                <a:latin typeface="Arial Narrow" pitchFamily="34" charset="0"/>
              </a:rPr>
              <a:t>Polished Chrome</a:t>
            </a:r>
            <a:endParaRPr lang="en-US" sz="1000" dirty="0">
              <a:latin typeface="Arial Narrow" pitchFamily="34" charset="0"/>
            </a:endParaRPr>
          </a:p>
        </p:txBody>
      </p:sp>
      <p:sp>
        <p:nvSpPr>
          <p:cNvPr id="33" name="TextBox 32"/>
          <p:cNvSpPr txBox="1"/>
          <p:nvPr/>
        </p:nvSpPr>
        <p:spPr>
          <a:xfrm>
            <a:off x="6003503" y="5850715"/>
            <a:ext cx="900193" cy="400110"/>
          </a:xfrm>
          <a:prstGeom prst="rect">
            <a:avLst/>
          </a:prstGeom>
          <a:noFill/>
        </p:spPr>
        <p:txBody>
          <a:bodyPr wrap="square" rtlCol="0">
            <a:spAutoFit/>
          </a:bodyPr>
          <a:lstStyle/>
          <a:p>
            <a:pPr algn="ctr"/>
            <a:r>
              <a:rPr lang="en-US" sz="1000" dirty="0" smtClean="0">
                <a:latin typeface="Arial Narrow" pitchFamily="34" charset="0"/>
              </a:rPr>
              <a:t>Oil-Rubbed Bronze</a:t>
            </a:r>
            <a:endParaRPr lang="en-US" sz="1000" dirty="0">
              <a:latin typeface="Arial Narrow" pitchFamily="34" charset="0"/>
            </a:endParaRPr>
          </a:p>
        </p:txBody>
      </p:sp>
      <p:sp>
        <p:nvSpPr>
          <p:cNvPr id="34" name="TextBox 33"/>
          <p:cNvSpPr txBox="1"/>
          <p:nvPr/>
        </p:nvSpPr>
        <p:spPr>
          <a:xfrm>
            <a:off x="553596" y="3666987"/>
            <a:ext cx="5350071" cy="400110"/>
          </a:xfrm>
          <a:prstGeom prst="rect">
            <a:avLst/>
          </a:prstGeom>
          <a:noFill/>
        </p:spPr>
        <p:txBody>
          <a:bodyPr wrap="square" rtlCol="0">
            <a:spAutoFit/>
          </a:bodyPr>
          <a:lstStyle/>
          <a:p>
            <a:r>
              <a:rPr lang="en-US" sz="1000" b="1" dirty="0" smtClean="0">
                <a:latin typeface="Arial" pitchFamily="34" charset="0"/>
                <a:cs typeface="Arial" pitchFamily="34" charset="0"/>
              </a:rPr>
              <a:t>Handlesets Shown:</a:t>
            </a:r>
          </a:p>
          <a:p>
            <a:r>
              <a:rPr lang="en-US" sz="1000" dirty="0" smtClean="0">
                <a:latin typeface="Arial Narrow" pitchFamily="34" charset="0"/>
                <a:cs typeface="Arial" pitchFamily="34" charset="0"/>
              </a:rPr>
              <a:t>Top: Wide Back Active </a:t>
            </a:r>
            <a:r>
              <a:rPr lang="en-US" sz="1000" dirty="0">
                <a:latin typeface="Arial Narrow" pitchFamily="34" charset="0"/>
                <a:cs typeface="Arial" pitchFamily="34" charset="0"/>
              </a:rPr>
              <a:t> </a:t>
            </a:r>
            <a:r>
              <a:rPr lang="en-US" sz="1000" dirty="0" smtClean="0">
                <a:latin typeface="Arial Narrow" pitchFamily="34" charset="0"/>
                <a:cs typeface="Arial" pitchFamily="34" charset="0"/>
              </a:rPr>
              <a:t>&amp; Bottom: Narrow Back Inactive</a:t>
            </a:r>
            <a:endParaRPr lang="en-US" sz="1000" dirty="0">
              <a:latin typeface="Arial Narrow" pitchFamily="34" charset="0"/>
              <a:cs typeface="Arial" pitchFamily="34" charset="0"/>
            </a:endParaRPr>
          </a:p>
        </p:txBody>
      </p:sp>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60171" y="5510775"/>
            <a:ext cx="700258" cy="350129"/>
          </a:xfrm>
          <a:prstGeom prst="rect">
            <a:avLst/>
          </a:prstGeom>
        </p:spPr>
      </p:pic>
      <p:pic>
        <p:nvPicPr>
          <p:cNvPr id="36" name="Picture 3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18794" y="5506043"/>
            <a:ext cx="679855" cy="339928"/>
          </a:xfrm>
          <a:prstGeom prst="rect">
            <a:avLst/>
          </a:prstGeom>
        </p:spPr>
      </p:pic>
      <p:pic>
        <p:nvPicPr>
          <p:cNvPr id="37" name="Picture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16160" y="5510775"/>
            <a:ext cx="692259" cy="346130"/>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6859" y="5516626"/>
            <a:ext cx="689641" cy="344821"/>
          </a:xfrm>
          <a:prstGeom prst="rect">
            <a:avLst/>
          </a:prstGeom>
        </p:spPr>
      </p:pic>
      <p:pic>
        <p:nvPicPr>
          <p:cNvPr id="39" name="Picture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15635" y="5516626"/>
            <a:ext cx="689642" cy="344821"/>
          </a:xfrm>
          <a:prstGeom prst="rect">
            <a:avLst/>
          </a:prstGeom>
        </p:spPr>
      </p:pic>
      <p:pic>
        <p:nvPicPr>
          <p:cNvPr id="40" name="Picture 3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24255" y="5516625"/>
            <a:ext cx="658690" cy="329345"/>
          </a:xfrm>
          <a:prstGeom prst="rect">
            <a:avLst/>
          </a:prstGeom>
        </p:spPr>
      </p:pic>
      <p:pic>
        <p:nvPicPr>
          <p:cNvPr id="41" name="Picture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225190" y="5510775"/>
            <a:ext cx="670392" cy="335196"/>
          </a:xfrm>
          <a:prstGeom prst="rect">
            <a:avLst/>
          </a:prstGeom>
        </p:spPr>
      </p:pic>
      <p:pic>
        <p:nvPicPr>
          <p:cNvPr id="42" name="Picture 4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929380" y="5511185"/>
            <a:ext cx="690620" cy="345310"/>
          </a:xfrm>
          <a:prstGeom prst="rect">
            <a:avLst/>
          </a:prstGeom>
        </p:spPr>
      </p:pic>
      <p:sp>
        <p:nvSpPr>
          <p:cNvPr id="43" name="TextBox 42"/>
          <p:cNvSpPr txBox="1"/>
          <p:nvPr/>
        </p:nvSpPr>
        <p:spPr>
          <a:xfrm>
            <a:off x="6945370" y="5861447"/>
            <a:ext cx="658640" cy="661720"/>
          </a:xfrm>
          <a:prstGeom prst="rect">
            <a:avLst/>
          </a:prstGeom>
          <a:noFill/>
        </p:spPr>
        <p:txBody>
          <a:bodyPr wrap="square" rtlCol="0">
            <a:spAutoFit/>
          </a:bodyPr>
          <a:lstStyle/>
          <a:p>
            <a:pPr algn="ctr"/>
            <a:r>
              <a:rPr lang="en-US" sz="1000" dirty="0" smtClean="0">
                <a:latin typeface="Arial Narrow" pitchFamily="34" charset="0"/>
              </a:rPr>
              <a:t>White </a:t>
            </a:r>
            <a:r>
              <a:rPr lang="en-US" sz="900" dirty="0" smtClean="0">
                <a:latin typeface="Arial Narrow" pitchFamily="34" charset="0"/>
              </a:rPr>
              <a:t>(Narrow </a:t>
            </a:r>
            <a:r>
              <a:rPr lang="en-US" sz="900" dirty="0" err="1" smtClean="0">
                <a:latin typeface="Arial Narrow" pitchFamily="34" charset="0"/>
              </a:rPr>
              <a:t>Handlesets</a:t>
            </a:r>
            <a:r>
              <a:rPr lang="en-US" sz="900" dirty="0">
                <a:latin typeface="Arial Narrow" pitchFamily="34" charset="0"/>
              </a:rPr>
              <a:t> </a:t>
            </a:r>
            <a:r>
              <a:rPr lang="en-US" sz="900" dirty="0" smtClean="0">
                <a:latin typeface="Arial Narrow" pitchFamily="34" charset="0"/>
              </a:rPr>
              <a:t>Only)</a:t>
            </a:r>
            <a:endParaRPr lang="en-US" sz="900" dirty="0">
              <a:latin typeface="Arial Narrow" pitchFamily="34" charset="0"/>
            </a:endParaRPr>
          </a:p>
        </p:txBody>
      </p:sp>
      <p:sp>
        <p:nvSpPr>
          <p:cNvPr id="4" name="Slide Number Placeholder 3"/>
          <p:cNvSpPr>
            <a:spLocks noGrp="1"/>
          </p:cNvSpPr>
          <p:nvPr>
            <p:ph type="sldNum" sz="quarter" idx="12"/>
          </p:nvPr>
        </p:nvSpPr>
        <p:spPr>
          <a:xfrm>
            <a:off x="6553200" y="6492875"/>
            <a:ext cx="2133600" cy="365125"/>
          </a:xfrm>
        </p:spPr>
        <p:txBody>
          <a:bodyPr/>
          <a:lstStyle/>
          <a:p>
            <a:fld id="{D38E56C4-1D0B-4ED1-A83F-20B764F11907}" type="slidenum">
              <a:rPr lang="en-US" smtClean="0"/>
              <a:t>44</a:t>
            </a:fld>
            <a:endParaRPr lang="en-US" dirty="0"/>
          </a:p>
        </p:txBody>
      </p:sp>
      <p:pic>
        <p:nvPicPr>
          <p:cNvPr id="6147" name="Picture 3"/>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6248400" y="761347"/>
            <a:ext cx="2167395" cy="434405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594483" y="5040753"/>
            <a:ext cx="1266693" cy="276999"/>
          </a:xfrm>
          <a:prstGeom prst="rect">
            <a:avLst/>
          </a:prstGeom>
          <a:noFill/>
        </p:spPr>
        <p:txBody>
          <a:bodyPr wrap="none" rtlCol="0">
            <a:spAutoFit/>
          </a:bodyPr>
          <a:lstStyle/>
          <a:p>
            <a:r>
              <a:rPr lang="en-US" sz="1200" b="1" dirty="0">
                <a:latin typeface="Arial" pitchFamily="34" charset="0"/>
                <a:cs typeface="Arial" pitchFamily="34" charset="0"/>
              </a:rPr>
              <a:t>Finish Options</a:t>
            </a:r>
          </a:p>
        </p:txBody>
      </p:sp>
    </p:spTree>
    <p:extLst>
      <p:ext uri="{BB962C8B-B14F-4D97-AF65-F5344CB8AC3E}">
        <p14:creationId xmlns:p14="http://schemas.microsoft.com/office/powerpoint/2010/main" val="522577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4800599" y="791066"/>
            <a:ext cx="3870866" cy="3762568"/>
          </a:xfrm>
          <a:prstGeom prst="rect">
            <a:avLst/>
          </a:prstGeom>
          <a:noFill/>
        </p:spPr>
        <p:txBody>
          <a:bodyPr wrap="square" numCol="1" rtlCol="0">
            <a:spAutoFit/>
          </a:bodyPr>
          <a:lstStyle/>
          <a:p>
            <a:r>
              <a:rPr lang="en-US" sz="1200" b="1" dirty="0" smtClean="0">
                <a:latin typeface="Arial" pitchFamily="34" charset="0"/>
                <a:cs typeface="Arial" pitchFamily="34" charset="0"/>
              </a:rPr>
              <a:t>Options</a:t>
            </a:r>
          </a:p>
          <a:p>
            <a:pPr marL="171450" indent="-171450">
              <a:buFont typeface="Arial" pitchFamily="34" charset="0"/>
              <a:buChar char="•"/>
            </a:pPr>
            <a:r>
              <a:rPr lang="en-US" sz="1200" dirty="0" smtClean="0">
                <a:latin typeface="Arial" pitchFamily="34" charset="0"/>
                <a:cs typeface="Arial" pitchFamily="34" charset="0"/>
              </a:rPr>
              <a:t>No Stile Lines</a:t>
            </a:r>
          </a:p>
          <a:p>
            <a:pPr marL="171450" indent="-171450">
              <a:buFont typeface="Arial" pitchFamily="34" charset="0"/>
              <a:buChar char="•"/>
            </a:pPr>
            <a:r>
              <a:rPr lang="en-US" sz="1200" dirty="0" smtClean="0">
                <a:latin typeface="Arial" pitchFamily="34" charset="0"/>
                <a:cs typeface="Arial" pitchFamily="34" charset="0"/>
              </a:rPr>
              <a:t>Low-E Glass (LE)</a:t>
            </a:r>
          </a:p>
          <a:p>
            <a:pPr marL="171450" indent="-171450">
              <a:buFont typeface="Arial" pitchFamily="34" charset="0"/>
              <a:buChar char="•"/>
            </a:pPr>
            <a:r>
              <a:rPr lang="en-US" sz="1200" dirty="0">
                <a:latin typeface="Arial" pitchFamily="34" charset="0"/>
                <a:cs typeface="Arial" pitchFamily="34" charset="0"/>
              </a:rPr>
              <a:t>Black Nickel Caming (1D)</a:t>
            </a:r>
          </a:p>
          <a:p>
            <a:pPr marL="171450" indent="-171450">
              <a:buFont typeface="Arial" pitchFamily="34" charset="0"/>
              <a:buChar char="•"/>
            </a:pPr>
            <a:r>
              <a:rPr lang="en-US" sz="1200" dirty="0">
                <a:latin typeface="Arial" pitchFamily="34" charset="0"/>
                <a:cs typeface="Arial" pitchFamily="34" charset="0"/>
              </a:rPr>
              <a:t>Brushed Nickel Caming (1C</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a:p>
            <a:pPr marL="171450" indent="-171450">
              <a:buFont typeface="Arial" pitchFamily="34" charset="0"/>
              <a:buChar char="•"/>
            </a:pPr>
            <a:r>
              <a:rPr lang="en-US" sz="1200" dirty="0" smtClean="0">
                <a:latin typeface="Arial" pitchFamily="34" charset="0"/>
                <a:cs typeface="Arial" pitchFamily="34" charset="0"/>
              </a:rPr>
              <a:t>Brass Caming (1A)</a:t>
            </a:r>
          </a:p>
          <a:p>
            <a:pPr marL="171450" indent="-171450">
              <a:buFont typeface="Arial" pitchFamily="34" charset="0"/>
              <a:buChar char="•"/>
            </a:pPr>
            <a:r>
              <a:rPr lang="en-US" sz="1200" dirty="0" smtClean="0">
                <a:latin typeface="Arial" pitchFamily="34" charset="0"/>
                <a:cs typeface="Arial" pitchFamily="34" charset="0"/>
              </a:rPr>
              <a:t>Wrought Iron (1W)</a:t>
            </a:r>
          </a:p>
          <a:p>
            <a:pPr marL="171450" indent="-171450">
              <a:buFont typeface="Arial" pitchFamily="34" charset="0"/>
              <a:buChar char="•"/>
            </a:pPr>
            <a:r>
              <a:rPr lang="en-US" sz="1200" dirty="0">
                <a:latin typeface="Arial" pitchFamily="34" charset="0"/>
                <a:cs typeface="Arial" pitchFamily="34" charset="0"/>
              </a:rPr>
              <a:t>Flush-Glazed Glass (FG</a:t>
            </a:r>
            <a:r>
              <a:rPr lang="en-US" sz="1200" dirty="0" smtClean="0">
                <a:latin typeface="Arial" pitchFamily="34" charset="0"/>
                <a:cs typeface="Arial" pitchFamily="34" charset="0"/>
              </a:rPr>
              <a:t>)</a:t>
            </a:r>
          </a:p>
          <a:p>
            <a:pPr marL="171450" indent="-171450">
              <a:buFont typeface="Arial" pitchFamily="34" charset="0"/>
              <a:buChar char="•"/>
            </a:pPr>
            <a:r>
              <a:rPr lang="en-US" sz="1200" dirty="0" smtClean="0">
                <a:latin typeface="Arial" pitchFamily="34" charset="0"/>
                <a:cs typeface="Arial" pitchFamily="34" charset="0"/>
              </a:rPr>
              <a:t>Simulated Divided Lites (SDL)*</a:t>
            </a:r>
          </a:p>
          <a:p>
            <a:pPr marL="171450" indent="-171450">
              <a:buFont typeface="Arial" pitchFamily="34" charset="0"/>
              <a:buChar char="•"/>
            </a:pPr>
            <a:r>
              <a:rPr lang="en-US" sz="1200" dirty="0" smtClean="0">
                <a:latin typeface="Arial" pitchFamily="34" charset="0"/>
                <a:cs typeface="Arial" pitchFamily="34" charset="0"/>
              </a:rPr>
              <a:t>Flat or Contour, White or Color Grilles Between Glass (GBGF / GBGC)</a:t>
            </a:r>
          </a:p>
          <a:p>
            <a:pPr marL="171450" indent="-171450">
              <a:buFont typeface="Arial" pitchFamily="34" charset="0"/>
              <a:buChar char="•"/>
            </a:pPr>
            <a:r>
              <a:rPr lang="en-US" sz="1200" dirty="0" smtClean="0">
                <a:latin typeface="Arial" pitchFamily="34" charset="0"/>
                <a:cs typeface="Arial" pitchFamily="34" charset="0"/>
              </a:rPr>
              <a:t>Flat White Grilles Between Glass Only (GBGFW)</a:t>
            </a:r>
          </a:p>
          <a:p>
            <a:pPr marL="171450" indent="-171450">
              <a:buFont typeface="Arial" pitchFamily="34" charset="0"/>
              <a:buChar char="•"/>
            </a:pPr>
            <a:r>
              <a:rPr lang="en-US" sz="1200" dirty="0">
                <a:latin typeface="Arial" pitchFamily="34" charset="0"/>
                <a:cs typeface="Arial" pitchFamily="34" charset="0"/>
              </a:rPr>
              <a:t>Fixed Grilles (FXG</a:t>
            </a:r>
            <a:r>
              <a:rPr lang="en-US" sz="1200" dirty="0" smtClean="0">
                <a:latin typeface="Arial" pitchFamily="34" charset="0"/>
                <a:cs typeface="Arial" pitchFamily="34" charset="0"/>
              </a:rPr>
              <a:t>)</a:t>
            </a:r>
          </a:p>
          <a:p>
            <a:pPr marL="171450" indent="-171450">
              <a:buFont typeface="Arial" pitchFamily="34" charset="0"/>
              <a:buChar char="•"/>
            </a:pPr>
            <a:r>
              <a:rPr lang="en-US" sz="1200" dirty="0" smtClean="0">
                <a:latin typeface="Arial" pitchFamily="34" charset="0"/>
                <a:cs typeface="Arial" pitchFamily="34" charset="0"/>
              </a:rPr>
              <a:t>Removable Wood Grilles (RG)</a:t>
            </a:r>
          </a:p>
          <a:p>
            <a:pPr marL="171450" indent="-171450">
              <a:buFont typeface="Arial" pitchFamily="34" charset="0"/>
              <a:buChar char="•"/>
            </a:pPr>
            <a:r>
              <a:rPr lang="en-US" sz="1200" dirty="0">
                <a:latin typeface="Arial" pitchFamily="34" charset="0"/>
                <a:cs typeface="Arial" pitchFamily="34" charset="0"/>
              </a:rPr>
              <a:t>PVC Doorlite Frame</a:t>
            </a:r>
            <a:r>
              <a:rPr lang="en-US" sz="1200" dirty="0" smtClean="0">
                <a:latin typeface="Arial" pitchFamily="34" charset="0"/>
                <a:cs typeface="Arial" pitchFamily="34" charset="0"/>
              </a:rPr>
              <a:t>*</a:t>
            </a:r>
          </a:p>
          <a:p>
            <a:pPr marL="171450" indent="-171450">
              <a:buFont typeface="Arial" pitchFamily="34" charset="0"/>
              <a:buChar char="•"/>
            </a:pPr>
            <a:r>
              <a:rPr lang="en-US" sz="1200" dirty="0">
                <a:latin typeface="Arial" pitchFamily="34" charset="0"/>
                <a:cs typeface="Arial" pitchFamily="34" charset="0"/>
              </a:rPr>
              <a:t>Vented Sidelite </a:t>
            </a:r>
            <a:r>
              <a:rPr lang="en-US" sz="1050" dirty="0">
                <a:latin typeface="Arial" pitchFamily="34" charset="0"/>
                <a:cs typeface="Arial" pitchFamily="34" charset="0"/>
              </a:rPr>
              <a:t>(No Impact) </a:t>
            </a:r>
            <a:r>
              <a:rPr lang="en-US" sz="1050" dirty="0" smtClean="0">
                <a:latin typeface="Arial" pitchFamily="34" charset="0"/>
                <a:cs typeface="Arial" pitchFamily="34" charset="0"/>
              </a:rPr>
              <a:t>(</a:t>
            </a:r>
            <a:r>
              <a:rPr lang="en-US" sz="1050" dirty="0">
                <a:latin typeface="Arial" pitchFamily="34" charset="0"/>
                <a:cs typeface="Arial" pitchFamily="34" charset="0"/>
              </a:rPr>
              <a:t>6'6" &amp; 6'8" only in 12" &amp; 14") (8'0" only in 14</a:t>
            </a:r>
            <a:r>
              <a:rPr lang="en-US" sz="1050" dirty="0" smtClean="0">
                <a:latin typeface="Arial" pitchFamily="34" charset="0"/>
                <a:cs typeface="Arial" pitchFamily="34" charset="0"/>
              </a:rPr>
              <a:t>")</a:t>
            </a:r>
            <a:endParaRPr lang="en-US" sz="1050" dirty="0">
              <a:latin typeface="Arial" pitchFamily="34" charset="0"/>
              <a:cs typeface="Arial" pitchFamily="34" charset="0"/>
            </a:endParaRPr>
          </a:p>
          <a:p>
            <a:pPr marL="171450" indent="-171450">
              <a:buFont typeface="Arial" pitchFamily="34" charset="0"/>
              <a:buChar char="•"/>
            </a:pPr>
            <a:r>
              <a:rPr lang="en-US" sz="1200" dirty="0" smtClean="0">
                <a:latin typeface="Arial" pitchFamily="34" charset="0"/>
                <a:cs typeface="Arial" pitchFamily="34" charset="0"/>
              </a:rPr>
              <a:t>Turtle Glass</a:t>
            </a:r>
          </a:p>
          <a:p>
            <a:pPr marL="171450" indent="-171450">
              <a:buFont typeface="Arial" pitchFamily="34" charset="0"/>
              <a:buChar char="•"/>
            </a:pPr>
            <a:r>
              <a:rPr lang="en-US" sz="1200" dirty="0" smtClean="0">
                <a:latin typeface="Arial" pitchFamily="34" charset="0"/>
                <a:cs typeface="Arial" pitchFamily="34" charset="0"/>
              </a:rPr>
              <a:t>WBDR Options**</a:t>
            </a:r>
            <a:endParaRPr lang="en-US" sz="1200" dirty="0">
              <a:latin typeface="Arial" pitchFamily="34" charset="0"/>
              <a:cs typeface="Arial" pitchFamily="34" charset="0"/>
            </a:endParaRPr>
          </a:p>
          <a:p>
            <a:pPr marL="171450" indent="-171450">
              <a:buFont typeface="Arial" pitchFamily="34" charset="0"/>
              <a:buChar char="•"/>
            </a:pPr>
            <a:r>
              <a:rPr lang="en-US" sz="1200" dirty="0">
                <a:latin typeface="Arial" pitchFamily="34" charset="0"/>
                <a:cs typeface="Arial" pitchFamily="34" charset="0"/>
              </a:rPr>
              <a:t>WBDR / </a:t>
            </a:r>
            <a:r>
              <a:rPr lang="en-US" sz="1200" dirty="0" smtClean="0">
                <a:latin typeface="Arial" pitchFamily="34" charset="0"/>
                <a:cs typeface="Arial" pitchFamily="34" charset="0"/>
              </a:rPr>
              <a:t>HVHZ Options**</a:t>
            </a:r>
            <a:endParaRPr lang="en-US" sz="1200" dirty="0">
              <a:latin typeface="Arial" pitchFamily="34" charset="0"/>
              <a:cs typeface="Arial" pitchFamily="34" charset="0"/>
            </a:endParaRPr>
          </a:p>
        </p:txBody>
      </p:sp>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bg1"/>
                </a:solidFill>
                <a:latin typeface="Arial" pitchFamily="34" charset="0"/>
                <a:cs typeface="Arial" pitchFamily="34" charset="0"/>
              </a:rPr>
              <a:t>Additional Tools</a:t>
            </a:r>
            <a:endParaRPr lang="en-US" sz="3600" baseline="-25000" dirty="0" smtClean="0">
              <a:solidFill>
                <a:schemeClr val="bg1"/>
              </a:solidFill>
              <a:latin typeface="Arial" pitchFamily="34" charset="0"/>
              <a:cs typeface="Arial" pitchFamily="34" charset="0"/>
            </a:endParaRPr>
          </a:p>
        </p:txBody>
      </p:sp>
      <p:sp>
        <p:nvSpPr>
          <p:cNvPr id="2" name="TextBox 1"/>
          <p:cNvSpPr txBox="1"/>
          <p:nvPr/>
        </p:nvSpPr>
        <p:spPr>
          <a:xfrm>
            <a:off x="152400" y="816635"/>
            <a:ext cx="2590800" cy="2677656"/>
          </a:xfrm>
          <a:prstGeom prst="rect">
            <a:avLst/>
          </a:prstGeom>
          <a:noFill/>
        </p:spPr>
        <p:txBody>
          <a:bodyPr wrap="square" rtlCol="0">
            <a:spAutoFit/>
          </a:bodyPr>
          <a:lstStyle/>
          <a:p>
            <a:r>
              <a:rPr lang="en-US" sz="1200" b="1" dirty="0" smtClean="0">
                <a:latin typeface="Arial" pitchFamily="34" charset="0"/>
                <a:cs typeface="Arial" pitchFamily="34" charset="0"/>
              </a:rPr>
              <a:t>Door Sizes</a:t>
            </a:r>
          </a:p>
          <a:p>
            <a:r>
              <a:rPr lang="en-US" sz="1200" dirty="0" smtClean="0">
                <a:latin typeface="Arial" pitchFamily="34" charset="0"/>
                <a:cs typeface="Arial" pitchFamily="34" charset="0"/>
              </a:rPr>
              <a:t>2'0" x 6'8" 	2'10</a:t>
            </a:r>
            <a:r>
              <a:rPr lang="en-US" sz="1200" dirty="0">
                <a:latin typeface="Arial" pitchFamily="34" charset="0"/>
                <a:cs typeface="Arial" pitchFamily="34" charset="0"/>
              </a:rPr>
              <a:t>" x 6'6</a:t>
            </a:r>
            <a:r>
              <a:rPr lang="en-US" sz="1200" dirty="0" smtClean="0">
                <a:latin typeface="Arial" pitchFamily="34" charset="0"/>
                <a:cs typeface="Arial" pitchFamily="34" charset="0"/>
              </a:rPr>
              <a:t>"</a:t>
            </a:r>
          </a:p>
          <a:p>
            <a:r>
              <a:rPr lang="en-US" sz="1200" dirty="0">
                <a:latin typeface="Arial" pitchFamily="34" charset="0"/>
                <a:cs typeface="Arial" pitchFamily="34" charset="0"/>
              </a:rPr>
              <a:t>2'0" x </a:t>
            </a:r>
            <a:r>
              <a:rPr lang="en-US" sz="1200" dirty="0" smtClean="0">
                <a:latin typeface="Arial" pitchFamily="34" charset="0"/>
                <a:cs typeface="Arial" pitchFamily="34" charset="0"/>
              </a:rPr>
              <a:t>8'0" 	2'10</a:t>
            </a:r>
            <a:r>
              <a:rPr lang="en-US" sz="1200" dirty="0">
                <a:latin typeface="Arial" pitchFamily="34" charset="0"/>
                <a:cs typeface="Arial" pitchFamily="34" charset="0"/>
              </a:rPr>
              <a:t>" x 6'8"</a:t>
            </a:r>
          </a:p>
          <a:p>
            <a:r>
              <a:rPr lang="en-US" sz="1200" dirty="0" smtClean="0">
                <a:latin typeface="Arial" pitchFamily="34" charset="0"/>
                <a:cs typeface="Arial" pitchFamily="34" charset="0"/>
              </a:rPr>
              <a:t>2'4" </a:t>
            </a:r>
            <a:r>
              <a:rPr lang="en-US" sz="1200" dirty="0">
                <a:latin typeface="Arial" pitchFamily="34" charset="0"/>
                <a:cs typeface="Arial" pitchFamily="34" charset="0"/>
              </a:rPr>
              <a:t>x </a:t>
            </a:r>
            <a:r>
              <a:rPr lang="en-US" sz="1200" dirty="0" smtClean="0">
                <a:latin typeface="Arial" pitchFamily="34" charset="0"/>
                <a:cs typeface="Arial" pitchFamily="34" charset="0"/>
              </a:rPr>
              <a:t>6'6" 	2'10</a:t>
            </a:r>
            <a:r>
              <a:rPr lang="en-US" sz="1200" dirty="0">
                <a:latin typeface="Arial" pitchFamily="34" charset="0"/>
                <a:cs typeface="Arial" pitchFamily="34" charset="0"/>
              </a:rPr>
              <a:t>" x 7'0"</a:t>
            </a:r>
          </a:p>
          <a:p>
            <a:r>
              <a:rPr lang="en-US" sz="1200" dirty="0" smtClean="0">
                <a:latin typeface="Arial" pitchFamily="34" charset="0"/>
                <a:cs typeface="Arial" pitchFamily="34" charset="0"/>
              </a:rPr>
              <a:t>2'4" </a:t>
            </a:r>
            <a:r>
              <a:rPr lang="en-US" sz="1200" dirty="0">
                <a:latin typeface="Arial" pitchFamily="34" charset="0"/>
                <a:cs typeface="Arial" pitchFamily="34" charset="0"/>
              </a:rPr>
              <a:t>x </a:t>
            </a:r>
            <a:r>
              <a:rPr lang="en-US" sz="1200" dirty="0" smtClean="0">
                <a:latin typeface="Arial" pitchFamily="34" charset="0"/>
                <a:cs typeface="Arial" pitchFamily="34" charset="0"/>
              </a:rPr>
              <a:t>6'8"	2'10</a:t>
            </a:r>
            <a:r>
              <a:rPr lang="en-US" sz="1200" dirty="0">
                <a:latin typeface="Arial" pitchFamily="34" charset="0"/>
                <a:cs typeface="Arial" pitchFamily="34" charset="0"/>
              </a:rPr>
              <a:t>" x 8'0"</a:t>
            </a:r>
          </a:p>
          <a:p>
            <a:r>
              <a:rPr lang="en-US" sz="1200" dirty="0" smtClean="0">
                <a:latin typeface="Arial" pitchFamily="34" charset="0"/>
                <a:cs typeface="Arial" pitchFamily="34" charset="0"/>
              </a:rPr>
              <a:t>2'4</a:t>
            </a:r>
            <a:r>
              <a:rPr lang="en-US" sz="1200" dirty="0">
                <a:latin typeface="Arial" pitchFamily="34" charset="0"/>
                <a:cs typeface="Arial" pitchFamily="34" charset="0"/>
              </a:rPr>
              <a:t>" x 8'0" 	3'0" x 6'6</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a:p>
            <a:r>
              <a:rPr lang="en-US" sz="1200" dirty="0" smtClean="0">
                <a:latin typeface="Arial" pitchFamily="34" charset="0"/>
                <a:cs typeface="Arial" pitchFamily="34" charset="0"/>
              </a:rPr>
              <a:t>2'6" </a:t>
            </a:r>
            <a:r>
              <a:rPr lang="en-US" sz="1200" dirty="0">
                <a:latin typeface="Arial" pitchFamily="34" charset="0"/>
                <a:cs typeface="Arial" pitchFamily="34" charset="0"/>
              </a:rPr>
              <a:t>x </a:t>
            </a:r>
            <a:r>
              <a:rPr lang="en-US" sz="1200" dirty="0" smtClean="0">
                <a:latin typeface="Arial" pitchFamily="34" charset="0"/>
                <a:cs typeface="Arial" pitchFamily="34" charset="0"/>
              </a:rPr>
              <a:t>6'6" </a:t>
            </a:r>
            <a:r>
              <a:rPr lang="en-US" sz="1200" dirty="0">
                <a:latin typeface="Arial" pitchFamily="34" charset="0"/>
                <a:cs typeface="Arial" pitchFamily="34" charset="0"/>
              </a:rPr>
              <a:t>	3'0" x 6'8"</a:t>
            </a:r>
          </a:p>
          <a:p>
            <a:r>
              <a:rPr lang="en-US" sz="1200" dirty="0" smtClean="0">
                <a:latin typeface="Arial" pitchFamily="34" charset="0"/>
                <a:cs typeface="Arial" pitchFamily="34" charset="0"/>
              </a:rPr>
              <a:t>2'6" x </a:t>
            </a:r>
            <a:r>
              <a:rPr lang="en-US" sz="1200" dirty="0">
                <a:latin typeface="Arial" pitchFamily="34" charset="0"/>
                <a:cs typeface="Arial" pitchFamily="34" charset="0"/>
              </a:rPr>
              <a:t>6'8"	3'0" x 7'0" </a:t>
            </a:r>
          </a:p>
          <a:p>
            <a:r>
              <a:rPr lang="en-US" sz="1200" dirty="0" smtClean="0">
                <a:latin typeface="Arial" pitchFamily="34" charset="0"/>
                <a:cs typeface="Arial" pitchFamily="34" charset="0"/>
              </a:rPr>
              <a:t>2'6</a:t>
            </a:r>
            <a:r>
              <a:rPr lang="en-US" sz="1200" dirty="0">
                <a:latin typeface="Arial" pitchFamily="34" charset="0"/>
                <a:cs typeface="Arial" pitchFamily="34" charset="0"/>
              </a:rPr>
              <a:t>" x 8'0"      </a:t>
            </a:r>
            <a:r>
              <a:rPr lang="en-US" sz="1200" dirty="0" smtClean="0">
                <a:latin typeface="Arial" pitchFamily="34" charset="0"/>
                <a:cs typeface="Arial" pitchFamily="34" charset="0"/>
              </a:rPr>
              <a:t>3'0</a:t>
            </a:r>
            <a:r>
              <a:rPr lang="en-US" sz="1200" dirty="0">
                <a:latin typeface="Arial" pitchFamily="34" charset="0"/>
                <a:cs typeface="Arial" pitchFamily="34" charset="0"/>
              </a:rPr>
              <a:t>" x 8'0"</a:t>
            </a:r>
          </a:p>
          <a:p>
            <a:r>
              <a:rPr lang="en-US" sz="1200" dirty="0">
                <a:latin typeface="Arial" pitchFamily="34" charset="0"/>
                <a:cs typeface="Arial" pitchFamily="34" charset="0"/>
              </a:rPr>
              <a:t>2'8" x 6'6"</a:t>
            </a:r>
            <a:r>
              <a:rPr lang="en-US" sz="1200" dirty="0" smtClean="0">
                <a:latin typeface="Arial" pitchFamily="34" charset="0"/>
                <a:cs typeface="Arial" pitchFamily="34" charset="0"/>
              </a:rPr>
              <a:t>	3'6</a:t>
            </a:r>
            <a:r>
              <a:rPr lang="en-US" sz="1200" dirty="0">
                <a:latin typeface="Arial" pitchFamily="34" charset="0"/>
                <a:cs typeface="Arial" pitchFamily="34" charset="0"/>
              </a:rPr>
              <a:t>" x 6'8"</a:t>
            </a:r>
          </a:p>
          <a:p>
            <a:r>
              <a:rPr lang="en-US" sz="1200" dirty="0" smtClean="0">
                <a:latin typeface="Arial" pitchFamily="34" charset="0"/>
                <a:cs typeface="Arial" pitchFamily="34" charset="0"/>
              </a:rPr>
              <a:t>2'8" </a:t>
            </a:r>
            <a:r>
              <a:rPr lang="en-US" sz="1200" dirty="0">
                <a:latin typeface="Arial" pitchFamily="34" charset="0"/>
                <a:cs typeface="Arial" pitchFamily="34" charset="0"/>
              </a:rPr>
              <a:t>x </a:t>
            </a:r>
            <a:r>
              <a:rPr lang="en-US" sz="1200" dirty="0" smtClean="0">
                <a:latin typeface="Arial" pitchFamily="34" charset="0"/>
                <a:cs typeface="Arial" pitchFamily="34" charset="0"/>
              </a:rPr>
              <a:t>6'8"    	3'6</a:t>
            </a:r>
            <a:r>
              <a:rPr lang="en-US" sz="1200" dirty="0">
                <a:latin typeface="Arial" pitchFamily="34" charset="0"/>
                <a:cs typeface="Arial" pitchFamily="34" charset="0"/>
              </a:rPr>
              <a:t>" x 8'0"</a:t>
            </a:r>
          </a:p>
          <a:p>
            <a:r>
              <a:rPr lang="en-US" sz="1200" dirty="0" smtClean="0">
                <a:latin typeface="Arial" pitchFamily="34" charset="0"/>
                <a:cs typeface="Arial" pitchFamily="34" charset="0"/>
              </a:rPr>
              <a:t>2'8" </a:t>
            </a:r>
            <a:r>
              <a:rPr lang="en-US" sz="1200" dirty="0">
                <a:latin typeface="Arial" pitchFamily="34" charset="0"/>
                <a:cs typeface="Arial" pitchFamily="34" charset="0"/>
              </a:rPr>
              <a:t>x </a:t>
            </a:r>
            <a:r>
              <a:rPr lang="en-US" sz="1200" dirty="0" smtClean="0">
                <a:latin typeface="Arial" pitchFamily="34" charset="0"/>
                <a:cs typeface="Arial" pitchFamily="34" charset="0"/>
              </a:rPr>
              <a:t>7'0" </a:t>
            </a:r>
          </a:p>
          <a:p>
            <a:r>
              <a:rPr lang="en-US" sz="1200" dirty="0">
                <a:latin typeface="Arial" pitchFamily="34" charset="0"/>
                <a:cs typeface="Arial" pitchFamily="34" charset="0"/>
              </a:rPr>
              <a:t>2'8" x 8'0</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a:p>
            <a:endParaRPr lang="en-US" sz="1200" dirty="0" smtClean="0">
              <a:latin typeface="Arial" pitchFamily="34" charset="0"/>
              <a:cs typeface="Arial" pitchFamily="34" charset="0"/>
            </a:endParaRPr>
          </a:p>
        </p:txBody>
      </p:sp>
      <p:sp>
        <p:nvSpPr>
          <p:cNvPr id="6" name="TextBox 5"/>
          <p:cNvSpPr txBox="1"/>
          <p:nvPr/>
        </p:nvSpPr>
        <p:spPr>
          <a:xfrm>
            <a:off x="152400" y="3810743"/>
            <a:ext cx="840857" cy="400110"/>
          </a:xfrm>
          <a:prstGeom prst="rect">
            <a:avLst/>
          </a:prstGeom>
          <a:noFill/>
        </p:spPr>
        <p:txBody>
          <a:bodyPr wrap="square" rtlCol="0">
            <a:spAutoFit/>
          </a:bodyPr>
          <a:lstStyle/>
          <a:p>
            <a:pPr algn="ctr"/>
            <a:r>
              <a:rPr lang="en-US" sz="1000" dirty="0" smtClean="0">
                <a:latin typeface="Arial" pitchFamily="34" charset="0"/>
                <a:cs typeface="Arial" pitchFamily="34" charset="0"/>
              </a:rPr>
              <a:t>90-Minute Steel Edge</a:t>
            </a:r>
            <a:endParaRPr lang="en-US" sz="1000" dirty="0">
              <a:latin typeface="Arial" pitchFamily="34" charset="0"/>
              <a:cs typeface="Arial" pitchFamily="34" charset="0"/>
            </a:endParaRPr>
          </a:p>
        </p:txBody>
      </p:sp>
      <p:pic>
        <p:nvPicPr>
          <p:cNvPr id="1027" name="Picture 3" descr="I:\Therma-Tru\Print Resolution\Logos\Warranty Logos\TTwarranty_JPG\TTWarranty_15Year_4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057" y="4343399"/>
            <a:ext cx="838200" cy="37842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362200" y="816635"/>
            <a:ext cx="1412360" cy="2123658"/>
          </a:xfrm>
          <a:prstGeom prst="rect">
            <a:avLst/>
          </a:prstGeom>
          <a:noFill/>
        </p:spPr>
        <p:txBody>
          <a:bodyPr wrap="square" rtlCol="0">
            <a:spAutoFit/>
          </a:bodyPr>
          <a:lstStyle/>
          <a:p>
            <a:r>
              <a:rPr lang="en-US" sz="1200" b="1" dirty="0" smtClean="0">
                <a:latin typeface="Arial" pitchFamily="34" charset="0"/>
                <a:cs typeface="Arial" pitchFamily="34" charset="0"/>
              </a:rPr>
              <a:t>Sidelite Sizes</a:t>
            </a:r>
          </a:p>
          <a:p>
            <a:r>
              <a:rPr lang="en-US" sz="1200" dirty="0" smtClean="0">
                <a:latin typeface="Arial" pitchFamily="34" charset="0"/>
                <a:cs typeface="Arial" pitchFamily="34" charset="0"/>
              </a:rPr>
              <a:t>10" x 6'8"</a:t>
            </a:r>
          </a:p>
          <a:p>
            <a:r>
              <a:rPr lang="en-US" sz="1200" dirty="0" smtClean="0">
                <a:latin typeface="Arial" pitchFamily="34" charset="0"/>
                <a:cs typeface="Arial" pitchFamily="34" charset="0"/>
              </a:rPr>
              <a:t>12" </a:t>
            </a:r>
            <a:r>
              <a:rPr lang="en-US" sz="1200" dirty="0">
                <a:latin typeface="Arial" pitchFamily="34" charset="0"/>
                <a:cs typeface="Arial" pitchFamily="34" charset="0"/>
              </a:rPr>
              <a:t>x </a:t>
            </a:r>
            <a:r>
              <a:rPr lang="en-US" sz="1200" dirty="0" smtClean="0">
                <a:latin typeface="Arial" pitchFamily="34" charset="0"/>
                <a:cs typeface="Arial" pitchFamily="34" charset="0"/>
              </a:rPr>
              <a:t>6'6"</a:t>
            </a:r>
          </a:p>
          <a:p>
            <a:r>
              <a:rPr lang="en-US" sz="1200" dirty="0" smtClean="0">
                <a:latin typeface="Arial" pitchFamily="34" charset="0"/>
                <a:cs typeface="Arial" pitchFamily="34" charset="0"/>
              </a:rPr>
              <a:t>12" x 6'8" </a:t>
            </a:r>
          </a:p>
          <a:p>
            <a:r>
              <a:rPr lang="en-US" sz="1200" dirty="0" smtClean="0">
                <a:latin typeface="Arial" pitchFamily="34" charset="0"/>
                <a:cs typeface="Arial" pitchFamily="34" charset="0"/>
              </a:rPr>
              <a:t>12" x 7'0" </a:t>
            </a:r>
          </a:p>
          <a:p>
            <a:r>
              <a:rPr lang="en-US" sz="1200" dirty="0" smtClean="0">
                <a:latin typeface="Arial" pitchFamily="34" charset="0"/>
                <a:cs typeface="Arial" pitchFamily="34" charset="0"/>
              </a:rPr>
              <a:t>12</a:t>
            </a:r>
            <a:r>
              <a:rPr lang="en-US" sz="1200" dirty="0">
                <a:latin typeface="Arial" pitchFamily="34" charset="0"/>
                <a:cs typeface="Arial" pitchFamily="34" charset="0"/>
              </a:rPr>
              <a:t>" x 8'0"     </a:t>
            </a:r>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14" </a:t>
            </a:r>
            <a:r>
              <a:rPr lang="en-US" sz="1200" dirty="0">
                <a:latin typeface="Arial" pitchFamily="34" charset="0"/>
                <a:cs typeface="Arial" pitchFamily="34" charset="0"/>
              </a:rPr>
              <a:t>x </a:t>
            </a:r>
            <a:r>
              <a:rPr lang="en-US" sz="1200" dirty="0" smtClean="0">
                <a:latin typeface="Arial" pitchFamily="34" charset="0"/>
                <a:cs typeface="Arial" pitchFamily="34" charset="0"/>
              </a:rPr>
              <a:t>6'6</a:t>
            </a:r>
            <a:r>
              <a:rPr lang="en-US" sz="1200" dirty="0">
                <a:latin typeface="Arial" pitchFamily="34" charset="0"/>
                <a:cs typeface="Arial" pitchFamily="34" charset="0"/>
              </a:rPr>
              <a:t>" </a:t>
            </a:r>
            <a:r>
              <a:rPr lang="en-US" sz="1200" dirty="0" smtClean="0">
                <a:latin typeface="Arial" pitchFamily="34" charset="0"/>
                <a:cs typeface="Arial" pitchFamily="34" charset="0"/>
              </a:rPr>
              <a:t>      </a:t>
            </a:r>
            <a:endParaRPr lang="en-US" sz="1200" dirty="0">
              <a:latin typeface="Arial" pitchFamily="34" charset="0"/>
              <a:cs typeface="Arial" pitchFamily="34" charset="0"/>
            </a:endParaRPr>
          </a:p>
          <a:p>
            <a:r>
              <a:rPr lang="en-US" sz="1200" dirty="0" smtClean="0">
                <a:latin typeface="Arial" pitchFamily="34" charset="0"/>
                <a:cs typeface="Arial" pitchFamily="34" charset="0"/>
              </a:rPr>
              <a:t>14" </a:t>
            </a:r>
            <a:r>
              <a:rPr lang="en-US" sz="1200" dirty="0">
                <a:latin typeface="Arial" pitchFamily="34" charset="0"/>
                <a:cs typeface="Arial" pitchFamily="34" charset="0"/>
              </a:rPr>
              <a:t>x 6'8"</a:t>
            </a:r>
          </a:p>
          <a:p>
            <a:r>
              <a:rPr lang="en-US" sz="1200" dirty="0" smtClean="0">
                <a:latin typeface="Arial" pitchFamily="34" charset="0"/>
                <a:cs typeface="Arial" pitchFamily="34" charset="0"/>
              </a:rPr>
              <a:t>14" </a:t>
            </a:r>
            <a:r>
              <a:rPr lang="en-US" sz="1200" dirty="0">
                <a:latin typeface="Arial" pitchFamily="34" charset="0"/>
                <a:cs typeface="Arial" pitchFamily="34" charset="0"/>
              </a:rPr>
              <a:t>x 7'0</a:t>
            </a:r>
            <a:r>
              <a:rPr lang="en-US" sz="1200" dirty="0" smtClean="0">
                <a:latin typeface="Arial" pitchFamily="34" charset="0"/>
                <a:cs typeface="Arial" pitchFamily="34" charset="0"/>
              </a:rPr>
              <a:t>"</a:t>
            </a:r>
          </a:p>
          <a:p>
            <a:r>
              <a:rPr lang="en-US" sz="1200" dirty="0">
                <a:latin typeface="Arial" pitchFamily="34" charset="0"/>
                <a:cs typeface="Arial" pitchFamily="34" charset="0"/>
              </a:rPr>
              <a:t>14" x 8'0"</a:t>
            </a:r>
            <a:endParaRPr lang="en-US" sz="1200" dirty="0" smtClean="0">
              <a:latin typeface="Arial" pitchFamily="34" charset="0"/>
              <a:cs typeface="Arial" pitchFamily="34" charset="0"/>
            </a:endParaRPr>
          </a:p>
          <a:p>
            <a:endParaRPr lang="en-US" sz="1200" dirty="0" smtClean="0">
              <a:latin typeface="Arial" pitchFamily="34" charset="0"/>
              <a:cs typeface="Arial" pitchFamily="34" charset="0"/>
            </a:endParaRPr>
          </a:p>
        </p:txBody>
      </p:sp>
      <p:sp>
        <p:nvSpPr>
          <p:cNvPr id="5" name="TextBox 4"/>
          <p:cNvSpPr txBox="1"/>
          <p:nvPr/>
        </p:nvSpPr>
        <p:spPr>
          <a:xfrm>
            <a:off x="4800600" y="4495800"/>
            <a:ext cx="4114800" cy="369332"/>
          </a:xfrm>
          <a:prstGeom prst="rect">
            <a:avLst/>
          </a:prstGeom>
          <a:noFill/>
        </p:spPr>
        <p:txBody>
          <a:bodyPr wrap="square" rtlCol="0">
            <a:spAutoFit/>
          </a:bodyPr>
          <a:lstStyle/>
          <a:p>
            <a:r>
              <a:rPr lang="en-US" sz="900" dirty="0" smtClean="0">
                <a:latin typeface="Arial Narrow" pitchFamily="34" charset="0"/>
                <a:cs typeface="Arial" pitchFamily="34" charset="0"/>
              </a:rPr>
              <a:t>*Not recommended for use behind storm doors or to be painted dark colors, if exposed to direct sunlight</a:t>
            </a:r>
            <a:r>
              <a:rPr lang="en-US" sz="900" dirty="0">
                <a:latin typeface="Arial Narrow" pitchFamily="34" charset="0"/>
                <a:cs typeface="Arial" pitchFamily="34" charset="0"/>
              </a:rPr>
              <a:t>. </a:t>
            </a:r>
            <a:r>
              <a:rPr lang="en-US" sz="900" dirty="0" smtClean="0">
                <a:solidFill>
                  <a:srgbClr val="FF0000"/>
                </a:solidFill>
                <a:latin typeface="Arial Narrow" pitchFamily="34" charset="0"/>
                <a:cs typeface="Arial" pitchFamily="34" charset="0"/>
              </a:rPr>
              <a:t>(Disclaimer </a:t>
            </a:r>
            <a:r>
              <a:rPr lang="en-US" sz="900" dirty="0">
                <a:solidFill>
                  <a:srgbClr val="FF0000"/>
                </a:solidFill>
                <a:latin typeface="Arial Narrow" pitchFamily="34" charset="0"/>
                <a:cs typeface="Arial" pitchFamily="34" charset="0"/>
              </a:rPr>
              <a:t>only needed for </a:t>
            </a:r>
            <a:r>
              <a:rPr lang="en-US" sz="900" dirty="0" smtClean="0">
                <a:solidFill>
                  <a:srgbClr val="FF0000"/>
                </a:solidFill>
                <a:latin typeface="Arial Narrow" pitchFamily="34" charset="0"/>
                <a:cs typeface="Arial" pitchFamily="34" charset="0"/>
              </a:rPr>
              <a:t>Fiber-Class &amp; Smooth-Star.)</a:t>
            </a:r>
            <a:endParaRPr lang="en-US" sz="900" dirty="0">
              <a:solidFill>
                <a:srgbClr val="FF0000"/>
              </a:solidFill>
              <a:latin typeface="Arial Narrow" pitchFamily="34" charset="0"/>
              <a:cs typeface="Arial" pitchFamily="34" charset="0"/>
            </a:endParaRPr>
          </a:p>
        </p:txBody>
      </p:sp>
      <p:cxnSp>
        <p:nvCxnSpPr>
          <p:cNvPr id="11" name="Straight Connector 10"/>
          <p:cNvCxnSpPr/>
          <p:nvPr/>
        </p:nvCxnSpPr>
        <p:spPr>
          <a:xfrm flipH="1" flipV="1">
            <a:off x="2209800" y="914402"/>
            <a:ext cx="19050" cy="2281712"/>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a:xfrm>
            <a:off x="6553200" y="6492875"/>
            <a:ext cx="2133600" cy="365125"/>
          </a:xfrm>
        </p:spPr>
        <p:txBody>
          <a:bodyPr/>
          <a:lstStyle/>
          <a:p>
            <a:fld id="{D38E56C4-1D0B-4ED1-A83F-20B764F11907}" type="slidenum">
              <a:rPr lang="en-US" smtClean="0"/>
              <a:t>45</a:t>
            </a:fld>
            <a:endParaRPr lang="en-US" dirty="0"/>
          </a:p>
        </p:txBody>
      </p:sp>
      <p:sp>
        <p:nvSpPr>
          <p:cNvPr id="3" name="TextBox 2"/>
          <p:cNvSpPr txBox="1"/>
          <p:nvPr/>
        </p:nvSpPr>
        <p:spPr>
          <a:xfrm>
            <a:off x="4800599" y="4839470"/>
            <a:ext cx="4245429" cy="230832"/>
          </a:xfrm>
          <a:prstGeom prst="rect">
            <a:avLst/>
          </a:prstGeom>
          <a:noFill/>
        </p:spPr>
        <p:txBody>
          <a:bodyPr wrap="square" rtlCol="0">
            <a:spAutoFit/>
          </a:bodyPr>
          <a:lstStyle>
            <a:defPPr>
              <a:defRPr lang="en-US"/>
            </a:defPPr>
            <a:lvl1pPr>
              <a:defRPr sz="900">
                <a:latin typeface="Arial Narrow" pitchFamily="34" charset="0"/>
                <a:cs typeface="Arial" pitchFamily="34" charset="0"/>
              </a:defRPr>
            </a:lvl1pPr>
          </a:lstStyle>
          <a:p>
            <a:r>
              <a:rPr lang="en-US" dirty="0" smtClean="0"/>
              <a:t>**Please verify that there is a Therma-Tru product approval for the configuration before buying.</a:t>
            </a:r>
            <a:endParaRPr lang="en-US" dirty="0"/>
          </a:p>
        </p:txBody>
      </p:sp>
      <p:sp>
        <p:nvSpPr>
          <p:cNvPr id="21" name="TextBox 20"/>
          <p:cNvSpPr txBox="1"/>
          <p:nvPr/>
        </p:nvSpPr>
        <p:spPr>
          <a:xfrm>
            <a:off x="1648691" y="5257800"/>
            <a:ext cx="2743200" cy="1477328"/>
          </a:xfrm>
          <a:prstGeom prst="rect">
            <a:avLst/>
          </a:prstGeom>
          <a:noFill/>
        </p:spPr>
        <p:txBody>
          <a:bodyPr wrap="square" rtlCol="0">
            <a:spAutoFit/>
          </a:bodyPr>
          <a:lstStyle/>
          <a:p>
            <a:r>
              <a:rPr lang="en-US" sz="1200" b="1" dirty="0">
                <a:latin typeface="Arial" pitchFamily="34" charset="0"/>
                <a:cs typeface="Arial" pitchFamily="34" charset="0"/>
              </a:rPr>
              <a:t>Same-Day</a:t>
            </a:r>
            <a:r>
              <a:rPr lang="en-US" sz="600" b="1" dirty="0">
                <a:latin typeface="Arial" pitchFamily="34" charset="0"/>
                <a:cs typeface="Arial" pitchFamily="34" charset="0"/>
              </a:rPr>
              <a:t>®</a:t>
            </a:r>
            <a:r>
              <a:rPr lang="en-US" sz="1200" b="1" dirty="0">
                <a:latin typeface="Arial" pitchFamily="34" charset="0"/>
                <a:cs typeface="Arial" pitchFamily="34" charset="0"/>
              </a:rPr>
              <a:t> </a:t>
            </a:r>
            <a:r>
              <a:rPr lang="en-US" sz="1200" b="1" dirty="0" smtClean="0">
                <a:latin typeface="Arial" pitchFamily="34" charset="0"/>
                <a:cs typeface="Arial" pitchFamily="34" charset="0"/>
              </a:rPr>
              <a:t>Stain All-Inclusive Kit</a:t>
            </a:r>
          </a:p>
          <a:p>
            <a:r>
              <a:rPr lang="en-US" sz="1200" dirty="0" smtClean="0">
                <a:latin typeface="Arial" pitchFamily="34" charset="0"/>
                <a:cs typeface="Arial" pitchFamily="34" charset="0"/>
              </a:rPr>
              <a:t>Contains everything to stain a Therma-Tru fiberglass double door system or a single door with two sidelites.*</a:t>
            </a:r>
          </a:p>
          <a:p>
            <a:endParaRPr lang="en-US" sz="1200" dirty="0" smtClean="0">
              <a:latin typeface="Arial" pitchFamily="34" charset="0"/>
              <a:cs typeface="Arial" pitchFamily="34" charset="0"/>
            </a:endParaRPr>
          </a:p>
          <a:p>
            <a:r>
              <a:rPr lang="en-US" sz="900" dirty="0" smtClean="0">
                <a:latin typeface="Arial Narrow" pitchFamily="34" charset="0"/>
                <a:cs typeface="Arial" pitchFamily="34" charset="0"/>
              </a:rPr>
              <a:t>*Actual coverage may vary based on product selected, application method and desired appearance.</a:t>
            </a:r>
            <a:endParaRPr lang="en-US" sz="900" dirty="0">
              <a:latin typeface="Arial Narrow" pitchFamily="34" charset="0"/>
              <a:cs typeface="Arial" pitchFamily="34" charset="0"/>
            </a:endParaRPr>
          </a:p>
        </p:txBody>
      </p:sp>
      <p:sp>
        <p:nvSpPr>
          <p:cNvPr id="22" name="TextBox 21"/>
          <p:cNvSpPr txBox="1"/>
          <p:nvPr/>
        </p:nvSpPr>
        <p:spPr>
          <a:xfrm>
            <a:off x="6016136" y="5257800"/>
            <a:ext cx="2743200" cy="830997"/>
          </a:xfrm>
          <a:prstGeom prst="rect">
            <a:avLst/>
          </a:prstGeom>
          <a:noFill/>
        </p:spPr>
        <p:txBody>
          <a:bodyPr wrap="square" rtlCol="0">
            <a:spAutoFit/>
          </a:bodyPr>
          <a:lstStyle/>
          <a:p>
            <a:r>
              <a:rPr lang="en-US" sz="1200" b="1" dirty="0" smtClean="0">
                <a:latin typeface="Arial" pitchFamily="34" charset="0"/>
                <a:cs typeface="Arial" pitchFamily="34" charset="0"/>
              </a:rPr>
              <a:t>Finishing Video</a:t>
            </a:r>
          </a:p>
          <a:p>
            <a:r>
              <a:rPr lang="en-US" sz="1200" dirty="0" smtClean="0">
                <a:latin typeface="Arial" pitchFamily="34" charset="0"/>
                <a:cs typeface="Arial" pitchFamily="34" charset="0"/>
              </a:rPr>
              <a:t>Watch easy-to-follow instructions at </a:t>
            </a:r>
            <a:r>
              <a:rPr lang="en-US" sz="1200" dirty="0" smtClean="0">
                <a:latin typeface="Arial" pitchFamily="34" charset="0"/>
                <a:cs typeface="Arial" pitchFamily="34" charset="0"/>
                <a:hlinkClick r:id="rId3"/>
              </a:rPr>
              <a:t>www.samedaystain.com</a:t>
            </a:r>
            <a:r>
              <a:rPr lang="en-US" sz="1200" dirty="0" smtClean="0">
                <a:latin typeface="Arial" pitchFamily="34" charset="0"/>
                <a:cs typeface="Arial" pitchFamily="34" charset="0"/>
              </a:rPr>
              <a:t> </a:t>
            </a:r>
            <a:r>
              <a:rPr lang="en-US" sz="1000" dirty="0" smtClean="0">
                <a:solidFill>
                  <a:schemeClr val="tx1">
                    <a:lumMod val="65000"/>
                    <a:lumOff val="35000"/>
                  </a:schemeClr>
                </a:solidFill>
                <a:latin typeface="Arial" pitchFamily="34" charset="0"/>
                <a:cs typeface="Arial" pitchFamily="34" charset="0"/>
              </a:rPr>
              <a:t>(Right click, select ‘Open Hyperlink’)</a:t>
            </a:r>
            <a:r>
              <a:rPr lang="en-US" sz="1200" dirty="0" smtClean="0">
                <a:latin typeface="Arial" pitchFamily="34" charset="0"/>
                <a:cs typeface="Arial" pitchFamily="34" charset="0"/>
              </a:rPr>
              <a:t>.</a:t>
            </a:r>
            <a:endParaRPr lang="en-US" sz="1200" dirty="0" smtClean="0">
              <a:latin typeface="Arial" pitchFamily="34" charset="0"/>
              <a:cs typeface="Arial"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7662" y="2305570"/>
            <a:ext cx="193738" cy="161449"/>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r="11420" b="19476"/>
          <a:stretch/>
        </p:blipFill>
        <p:spPr>
          <a:xfrm>
            <a:off x="6629400" y="2656603"/>
            <a:ext cx="163683" cy="16367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0" y="2864384"/>
            <a:ext cx="182309" cy="163449"/>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8425" y="3077051"/>
            <a:ext cx="104775" cy="11906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2891" y="3232941"/>
            <a:ext cx="182309" cy="163449"/>
          </a:xfrm>
          <a:prstGeom prst="rect">
            <a:avLst/>
          </a:prstGeom>
        </p:spPr>
      </p:pic>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6259" y="5334000"/>
            <a:ext cx="1393941" cy="1295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2136" y="5335011"/>
            <a:ext cx="1524000" cy="113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Connector 22"/>
          <p:cNvCxnSpPr/>
          <p:nvPr/>
        </p:nvCxnSpPr>
        <p:spPr>
          <a:xfrm>
            <a:off x="206259" y="5181600"/>
            <a:ext cx="8632941" cy="0"/>
          </a:xfrm>
          <a:prstGeom prst="line">
            <a:avLst/>
          </a:prstGeom>
          <a:ln w="222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55057" y="3609200"/>
            <a:ext cx="4006620" cy="276999"/>
          </a:xfrm>
          <a:prstGeom prst="rect">
            <a:avLst/>
          </a:prstGeom>
          <a:noFill/>
        </p:spPr>
        <p:txBody>
          <a:bodyPr wrap="square" rtlCol="0">
            <a:spAutoFit/>
          </a:bodyPr>
          <a:lstStyle>
            <a:defPPr>
              <a:defRPr lang="en-US"/>
            </a:defPPr>
            <a:lvl1pPr>
              <a:defRPr sz="1200" b="1">
                <a:latin typeface="Arial" pitchFamily="34" charset="0"/>
                <a:cs typeface="Arial" pitchFamily="34" charset="0"/>
              </a:defRPr>
            </a:lvl1pPr>
          </a:lstStyle>
          <a:p>
            <a:r>
              <a:rPr lang="en-US" dirty="0" smtClean="0"/>
              <a:t>Therma-Tru Fire-Rated Doors</a:t>
            </a:r>
            <a:endParaRPr lang="en-US" dirty="0"/>
          </a:p>
        </p:txBody>
      </p:sp>
      <p:sp>
        <p:nvSpPr>
          <p:cNvPr id="28" name="TextBox 27"/>
          <p:cNvSpPr txBox="1"/>
          <p:nvPr/>
        </p:nvSpPr>
        <p:spPr>
          <a:xfrm>
            <a:off x="2288658" y="3810743"/>
            <a:ext cx="914399" cy="553998"/>
          </a:xfrm>
          <a:prstGeom prst="rect">
            <a:avLst/>
          </a:prstGeom>
          <a:noFill/>
        </p:spPr>
        <p:txBody>
          <a:bodyPr wrap="square" rtlCol="0">
            <a:spAutoFit/>
          </a:bodyPr>
          <a:lstStyle/>
          <a:p>
            <a:pPr algn="ctr"/>
            <a:r>
              <a:rPr lang="en-US" sz="1000" dirty="0" smtClean="0">
                <a:latin typeface="Arial" pitchFamily="34" charset="0"/>
                <a:cs typeface="Arial" pitchFamily="34" charset="0"/>
              </a:rPr>
              <a:t>20-Minute </a:t>
            </a:r>
            <a:r>
              <a:rPr lang="en-US" sz="1000" dirty="0" err="1" smtClean="0">
                <a:latin typeface="Arial" pitchFamily="34" charset="0"/>
                <a:cs typeface="Arial" pitchFamily="34" charset="0"/>
              </a:rPr>
              <a:t>Profiles</a:t>
            </a:r>
            <a:r>
              <a:rPr lang="en-US" sz="400" dirty="0" err="1" smtClean="0">
                <a:latin typeface="Arial" pitchFamily="34" charset="0"/>
                <a:cs typeface="Arial" pitchFamily="34" charset="0"/>
              </a:rPr>
              <a:t>TM</a:t>
            </a:r>
            <a:r>
              <a:rPr lang="en-US" sz="1000" dirty="0" smtClean="0">
                <a:latin typeface="Arial" pitchFamily="34" charset="0"/>
                <a:cs typeface="Arial" pitchFamily="34" charset="0"/>
              </a:rPr>
              <a:t> Wood-Edge</a:t>
            </a:r>
            <a:endParaRPr lang="en-US" sz="1000" dirty="0">
              <a:latin typeface="Arial" pitchFamily="34" charset="0"/>
              <a:cs typeface="Arial" pitchFamily="34" charset="0"/>
            </a:endParaRPr>
          </a:p>
        </p:txBody>
      </p:sp>
      <p:sp>
        <p:nvSpPr>
          <p:cNvPr id="29" name="TextBox 28"/>
          <p:cNvSpPr txBox="1"/>
          <p:nvPr/>
        </p:nvSpPr>
        <p:spPr>
          <a:xfrm>
            <a:off x="1145657" y="3809749"/>
            <a:ext cx="954414" cy="400110"/>
          </a:xfrm>
          <a:prstGeom prst="rect">
            <a:avLst/>
          </a:prstGeom>
          <a:noFill/>
        </p:spPr>
        <p:txBody>
          <a:bodyPr wrap="square" rtlCol="0">
            <a:spAutoFit/>
          </a:bodyPr>
          <a:lstStyle/>
          <a:p>
            <a:pPr algn="ctr"/>
            <a:r>
              <a:rPr lang="en-US" sz="1000" dirty="0" smtClean="0">
                <a:latin typeface="Arial" pitchFamily="34" charset="0"/>
                <a:cs typeface="Arial" pitchFamily="34" charset="0"/>
              </a:rPr>
              <a:t>20-Minute Fiberglass</a:t>
            </a:r>
            <a:endParaRPr lang="en-US" sz="1000" dirty="0">
              <a:latin typeface="Arial" pitchFamily="34" charset="0"/>
              <a:cs typeface="Arial" pitchFamily="34" charset="0"/>
            </a:endParaRPr>
          </a:p>
        </p:txBody>
      </p:sp>
      <p:sp>
        <p:nvSpPr>
          <p:cNvPr id="31" name="TextBox 30"/>
          <p:cNvSpPr txBox="1"/>
          <p:nvPr/>
        </p:nvSpPr>
        <p:spPr>
          <a:xfrm>
            <a:off x="3414853" y="3807713"/>
            <a:ext cx="903496" cy="553998"/>
          </a:xfrm>
          <a:prstGeom prst="rect">
            <a:avLst/>
          </a:prstGeom>
          <a:noFill/>
        </p:spPr>
        <p:txBody>
          <a:bodyPr wrap="square" rtlCol="0">
            <a:spAutoFit/>
          </a:bodyPr>
          <a:lstStyle/>
          <a:p>
            <a:pPr algn="ctr"/>
            <a:r>
              <a:rPr lang="en-US" sz="1000" dirty="0" smtClean="0">
                <a:latin typeface="Arial" pitchFamily="34" charset="0"/>
                <a:cs typeface="Arial" pitchFamily="34" charset="0"/>
              </a:rPr>
              <a:t>20-Minute Traditions Wood-Edge</a:t>
            </a:r>
            <a:endParaRPr lang="en-US" sz="1000" dirty="0">
              <a:latin typeface="Arial" pitchFamily="34" charset="0"/>
              <a:cs typeface="Arial" pitchFamily="34" charset="0"/>
            </a:endParaRPr>
          </a:p>
        </p:txBody>
      </p:sp>
      <p:pic>
        <p:nvPicPr>
          <p:cNvPr id="32" name="Picture 7" descr="E:\TT Ad Planner_Disc Master_04142014\AdPlanner\ImageLibrary\Low-Resolution\Logos\Warranty\JPEG\TTWarranty_Lifetime_4C_LR.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5657" y="4343399"/>
            <a:ext cx="954414" cy="37778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E:\TT Ad Planner_Disc Master_04142014\AdPlanner\ImageLibrary\Low-Resolution\Logos\Warranty\JPEG\TTWarranty_10Year_4C_LR.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8656" y="4343400"/>
            <a:ext cx="962525" cy="381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E:\TT Ad Planner_Disc Master_04142014\AdPlanner\ImageLibrary\Low-Resolution\Logos\Warranty\JPEG\TTWarranty_5Year_4C_LR.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14853" y="4343400"/>
            <a:ext cx="962525" cy="380999"/>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Connector 42"/>
          <p:cNvCxnSpPr/>
          <p:nvPr/>
        </p:nvCxnSpPr>
        <p:spPr>
          <a:xfrm>
            <a:off x="228600" y="3505201"/>
            <a:ext cx="4263536" cy="0"/>
          </a:xfrm>
          <a:prstGeom prst="line">
            <a:avLst/>
          </a:prstGeom>
          <a:ln w="222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258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defPPr>
              <a:defRPr lang="en-US"/>
            </a:defPPr>
            <a:lvl1pPr>
              <a:spcBef>
                <a:spcPct val="0"/>
              </a:spcBef>
              <a:buNone/>
              <a:defRPr sz="3600">
                <a:solidFill>
                  <a:schemeClr val="bg1"/>
                </a:solidFill>
                <a:latin typeface="Arial" pitchFamily="34" charset="0"/>
                <a:ea typeface="+mj-ea"/>
                <a:cs typeface="Arial" pitchFamily="34" charset="0"/>
              </a:defRPr>
            </a:lvl1pPr>
          </a:lstStyle>
          <a:p>
            <a:r>
              <a:rPr lang="en-US" dirty="0" smtClean="0"/>
              <a:t>Why Classic-Craft</a:t>
            </a:r>
            <a:r>
              <a:rPr lang="en-US" sz="1080" dirty="0" smtClean="0"/>
              <a:t>®</a:t>
            </a:r>
            <a:r>
              <a:rPr lang="en-US" dirty="0" smtClean="0"/>
              <a:t> </a:t>
            </a:r>
            <a:endParaRPr lang="en-US" dirty="0"/>
          </a:p>
        </p:txBody>
      </p:sp>
      <p:sp>
        <p:nvSpPr>
          <p:cNvPr id="3" name="Slide Number Placeholder 2"/>
          <p:cNvSpPr>
            <a:spLocks noGrp="1"/>
          </p:cNvSpPr>
          <p:nvPr>
            <p:ph type="sldNum" sz="quarter" idx="12"/>
          </p:nvPr>
        </p:nvSpPr>
        <p:spPr>
          <a:xfrm>
            <a:off x="6553200" y="6492875"/>
            <a:ext cx="2133600" cy="365125"/>
          </a:xfrm>
        </p:spPr>
        <p:txBody>
          <a:bodyPr/>
          <a:lstStyle/>
          <a:p>
            <a:fld id="{D38E56C4-1D0B-4ED1-A83F-20B764F11907}" type="slidenum">
              <a:rPr lang="en-US" smtClean="0"/>
              <a:t>5</a:t>
            </a:fld>
            <a:endParaRPr lang="en-US" dirty="0"/>
          </a:p>
        </p:txBody>
      </p:sp>
      <p:sp>
        <p:nvSpPr>
          <p:cNvPr id="6" name="Rectangle 5"/>
          <p:cNvSpPr/>
          <p:nvPr/>
        </p:nvSpPr>
        <p:spPr>
          <a:xfrm>
            <a:off x="228600" y="6553200"/>
            <a:ext cx="4419600" cy="276999"/>
          </a:xfrm>
          <a:prstGeom prst="rect">
            <a:avLst/>
          </a:prstGeom>
        </p:spPr>
        <p:txBody>
          <a:bodyPr wrap="square">
            <a:spAutoFit/>
          </a:bodyPr>
          <a:lstStyle/>
          <a:p>
            <a:r>
              <a:rPr lang="en-US" sz="600" b="1" dirty="0" smtClean="0">
                <a:solidFill>
                  <a:schemeClr val="bg1">
                    <a:lumMod val="50000"/>
                  </a:schemeClr>
                </a:solidFill>
                <a:latin typeface="Arial Narrow" pitchFamily="34" charset="0"/>
                <a:cs typeface="Arial" pitchFamily="34" charset="0"/>
              </a:rPr>
              <a:t>The </a:t>
            </a:r>
            <a:r>
              <a:rPr lang="en-US" sz="600" b="1" dirty="0">
                <a:solidFill>
                  <a:schemeClr val="bg1">
                    <a:lumMod val="50000"/>
                  </a:schemeClr>
                </a:solidFill>
                <a:latin typeface="Arial Narrow" pitchFamily="34" charset="0"/>
                <a:cs typeface="Arial" pitchFamily="34" charset="0"/>
              </a:rPr>
              <a:t>Best Buy Seal and other licensed materials are registered certification marks and trademarks of Consumers Digest Communications, LLC, </a:t>
            </a:r>
            <a:endParaRPr lang="en-US" sz="600" b="1" dirty="0" smtClean="0">
              <a:solidFill>
                <a:schemeClr val="bg1">
                  <a:lumMod val="50000"/>
                </a:schemeClr>
              </a:solidFill>
              <a:latin typeface="Arial Narrow" pitchFamily="34" charset="0"/>
              <a:cs typeface="Arial" pitchFamily="34" charset="0"/>
            </a:endParaRPr>
          </a:p>
          <a:p>
            <a:r>
              <a:rPr lang="en-US" sz="600" b="1" dirty="0" smtClean="0">
                <a:solidFill>
                  <a:schemeClr val="bg1">
                    <a:lumMod val="50000"/>
                  </a:schemeClr>
                </a:solidFill>
                <a:latin typeface="Arial Narrow" pitchFamily="34" charset="0"/>
                <a:cs typeface="Arial" pitchFamily="34" charset="0"/>
              </a:rPr>
              <a:t>used </a:t>
            </a:r>
            <a:r>
              <a:rPr lang="en-US" sz="600" b="1" dirty="0">
                <a:solidFill>
                  <a:schemeClr val="bg1">
                    <a:lumMod val="50000"/>
                  </a:schemeClr>
                </a:solidFill>
                <a:latin typeface="Arial Narrow" pitchFamily="34" charset="0"/>
                <a:cs typeface="Arial" pitchFamily="34" charset="0"/>
              </a:rPr>
              <a:t>under license. For award information, visit  ConsumersDigest.com. </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2" t="-1" r="-2072" b="444"/>
          <a:stretch/>
        </p:blipFill>
        <p:spPr bwMode="auto">
          <a:xfrm>
            <a:off x="228600" y="762000"/>
            <a:ext cx="4724400" cy="585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46043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defPPr>
              <a:defRPr lang="en-US"/>
            </a:defPPr>
            <a:lvl1pPr>
              <a:spcBef>
                <a:spcPct val="0"/>
              </a:spcBef>
              <a:buNone/>
              <a:defRPr sz="3600">
                <a:solidFill>
                  <a:schemeClr val="bg1"/>
                </a:solidFill>
                <a:latin typeface="Arial" pitchFamily="34" charset="0"/>
                <a:ea typeface="+mj-ea"/>
                <a:cs typeface="Arial" pitchFamily="34" charset="0"/>
              </a:defRPr>
            </a:lvl1pPr>
          </a:lstStyle>
          <a:p>
            <a:r>
              <a:rPr lang="en-US" dirty="0" smtClean="0"/>
              <a:t>Therma-Tru</a:t>
            </a:r>
            <a:r>
              <a:rPr lang="en-US" sz="1080" dirty="0" smtClean="0"/>
              <a:t>®</a:t>
            </a:r>
            <a:r>
              <a:rPr lang="en-US" dirty="0" smtClean="0"/>
              <a:t> </a:t>
            </a:r>
            <a:r>
              <a:rPr lang="en-US" dirty="0"/>
              <a:t>Door System &amp; Warranty</a:t>
            </a:r>
            <a:r>
              <a:rPr lang="en-US" sz="2800" dirty="0"/>
              <a:t>*</a:t>
            </a:r>
          </a:p>
        </p:txBody>
      </p:sp>
      <p:sp>
        <p:nvSpPr>
          <p:cNvPr id="3" name="Slide Number Placeholder 2"/>
          <p:cNvSpPr>
            <a:spLocks noGrp="1"/>
          </p:cNvSpPr>
          <p:nvPr>
            <p:ph type="sldNum" sz="quarter" idx="12"/>
          </p:nvPr>
        </p:nvSpPr>
        <p:spPr>
          <a:xfrm>
            <a:off x="6553200" y="6492875"/>
            <a:ext cx="2133600" cy="365125"/>
          </a:xfrm>
        </p:spPr>
        <p:txBody>
          <a:bodyPr/>
          <a:lstStyle/>
          <a:p>
            <a:fld id="{D38E56C4-1D0B-4ED1-A83F-20B764F11907}" type="slidenum">
              <a:rPr lang="en-US" smtClean="0"/>
              <a:t>6</a:t>
            </a:fld>
            <a:endParaRPr lang="en-US" dirty="0"/>
          </a:p>
        </p:txBody>
      </p:sp>
      <p:sp>
        <p:nvSpPr>
          <p:cNvPr id="2" name="TextBox 1"/>
          <p:cNvSpPr txBox="1"/>
          <p:nvPr/>
        </p:nvSpPr>
        <p:spPr>
          <a:xfrm>
            <a:off x="152401" y="6027005"/>
            <a:ext cx="8610599" cy="784830"/>
          </a:xfrm>
          <a:prstGeom prst="rect">
            <a:avLst/>
          </a:prstGeom>
        </p:spPr>
        <p:txBody>
          <a:bodyPr wrap="square">
            <a:spAutoFit/>
          </a:bodyPr>
          <a:lstStyle>
            <a:defPPr>
              <a:defRPr lang="en-US"/>
            </a:defPPr>
            <a:lvl1pPr>
              <a:defRPr sz="500" b="1">
                <a:solidFill>
                  <a:schemeClr val="bg1">
                    <a:lumMod val="50000"/>
                  </a:schemeClr>
                </a:solidFill>
                <a:latin typeface="Arial Narrow" pitchFamily="34" charset="0"/>
                <a:cs typeface="Arial" pitchFamily="34" charset="0"/>
              </a:defRPr>
            </a:lvl1pPr>
          </a:lstStyle>
          <a:p>
            <a:r>
              <a:rPr lang="en-US" sz="900" b="0" dirty="0"/>
              <a:t>*Excluding primed Pine and Oak frame components.</a:t>
            </a:r>
          </a:p>
          <a:p>
            <a:pPr marL="57150" indent="-57150"/>
            <a:r>
              <a:rPr lang="en-US" sz="900" b="0" dirty="0"/>
              <a:t>**Excluding improper assembly of components into a door system by the </a:t>
            </a:r>
            <a:r>
              <a:rPr lang="en-US" sz="900" b="0" dirty="0" smtClean="0"/>
              <a:t>distributor</a:t>
            </a:r>
            <a:r>
              <a:rPr lang="en-US" sz="900" b="0" dirty="0"/>
              <a:t>, dealer, builder or remodeler, and the installation of the door system. </a:t>
            </a:r>
          </a:p>
          <a:p>
            <a:r>
              <a:rPr lang="en-US" sz="900" b="0" dirty="0"/>
              <a:t>***Excluding installations within 5 miles of a body of salt water and the finish. </a:t>
            </a:r>
          </a:p>
          <a:p>
            <a:pPr marL="57150" indent="-57150"/>
            <a:r>
              <a:rPr lang="en-US" sz="900" b="0" dirty="0"/>
              <a:t>****Excluding normal wear and </a:t>
            </a:r>
            <a:r>
              <a:rPr lang="en-US" sz="900" b="0" dirty="0" smtClean="0"/>
              <a:t>tear.</a:t>
            </a:r>
          </a:p>
          <a:p>
            <a:pPr marL="57150" indent="-57150"/>
            <a:r>
              <a:rPr lang="en-US" sz="900" b="0" dirty="0" smtClean="0"/>
              <a:t>Note</a:t>
            </a:r>
            <a:r>
              <a:rPr lang="en-US" sz="900" b="0" dirty="0"/>
              <a:t>: See your </a:t>
            </a:r>
            <a:r>
              <a:rPr lang="en-US" sz="900" b="0" dirty="0" err="1"/>
              <a:t>Therma-Tru</a:t>
            </a:r>
            <a:r>
              <a:rPr lang="en-US" sz="900" b="0" dirty="0"/>
              <a:t> seller or visit www.thermatru.com for details on limited warranties and exclusions.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29471"/>
            <a:ext cx="8077200" cy="529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1353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defPPr>
              <a:defRPr lang="en-US"/>
            </a:defPPr>
            <a:lvl1pPr>
              <a:spcBef>
                <a:spcPct val="0"/>
              </a:spcBef>
              <a:buNone/>
              <a:defRPr sz="3600">
                <a:solidFill>
                  <a:schemeClr val="bg1"/>
                </a:solidFill>
                <a:latin typeface="Arial" pitchFamily="34" charset="0"/>
                <a:ea typeface="+mj-ea"/>
                <a:cs typeface="Arial" pitchFamily="34" charset="0"/>
              </a:defRPr>
            </a:lvl1pPr>
          </a:lstStyle>
          <a:p>
            <a:r>
              <a:rPr lang="en-US" sz="3200" dirty="0" smtClean="0"/>
              <a:t>Why Therma-Tru</a:t>
            </a:r>
            <a:r>
              <a:rPr lang="en-US" sz="1080" dirty="0" smtClean="0"/>
              <a:t>®</a:t>
            </a:r>
            <a:r>
              <a:rPr lang="en-US" sz="1200" dirty="0" smtClean="0"/>
              <a:t> </a:t>
            </a:r>
            <a:r>
              <a:rPr lang="en-US" sz="3200" dirty="0" smtClean="0"/>
              <a:t> </a:t>
            </a:r>
            <a:r>
              <a:rPr lang="en-US" sz="3200" dirty="0"/>
              <a:t>CC / Deco Glass </a:t>
            </a:r>
            <a:r>
              <a:rPr lang="en-US" sz="3200" dirty="0" smtClean="0"/>
              <a:t>/ </a:t>
            </a:r>
            <a:r>
              <a:rPr lang="en-US" sz="3200" dirty="0"/>
              <a:t>System </a:t>
            </a:r>
            <a:r>
              <a:rPr lang="en-US" dirty="0"/>
              <a:t> </a:t>
            </a:r>
          </a:p>
        </p:txBody>
      </p:sp>
      <p:sp>
        <p:nvSpPr>
          <p:cNvPr id="3" name="Slide Number Placeholder 2"/>
          <p:cNvSpPr>
            <a:spLocks noGrp="1"/>
          </p:cNvSpPr>
          <p:nvPr>
            <p:ph type="sldNum" sz="quarter" idx="12"/>
          </p:nvPr>
        </p:nvSpPr>
        <p:spPr>
          <a:xfrm>
            <a:off x="6553200" y="6492875"/>
            <a:ext cx="2133600" cy="365125"/>
          </a:xfrm>
        </p:spPr>
        <p:txBody>
          <a:bodyPr/>
          <a:lstStyle/>
          <a:p>
            <a:fld id="{D38E56C4-1D0B-4ED1-A83F-20B764F11907}" type="slidenum">
              <a:rPr lang="en-US" smtClean="0"/>
              <a:t>7</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609601"/>
            <a:ext cx="5970662" cy="2990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815" r="5362"/>
          <a:stretch/>
        </p:blipFill>
        <p:spPr bwMode="auto">
          <a:xfrm>
            <a:off x="6010302" y="3600450"/>
            <a:ext cx="2896389" cy="2401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724" y="877976"/>
            <a:ext cx="2922967" cy="2722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601" r="-800"/>
          <a:stretch/>
        </p:blipFill>
        <p:spPr bwMode="auto">
          <a:xfrm>
            <a:off x="0" y="3764777"/>
            <a:ext cx="5992433" cy="3017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a:off x="228600" y="3657600"/>
            <a:ext cx="5562600" cy="0"/>
          </a:xfrm>
          <a:prstGeom prst="line">
            <a:avLst/>
          </a:prstGeom>
          <a:ln w="222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83724" y="953338"/>
            <a:ext cx="0" cy="5294224"/>
          </a:xfrm>
          <a:prstGeom prst="line">
            <a:avLst/>
          </a:prstGeom>
          <a:ln w="222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7659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09600"/>
          </a:xfrm>
          <a:solidFill>
            <a:schemeClr val="bg1">
              <a:lumMod val="50000"/>
            </a:schemeClr>
          </a:solidFill>
        </p:spPr>
        <p:txBody>
          <a:bodyPr>
            <a:noAutofit/>
          </a:bodyPr>
          <a:lstStyle/>
          <a:p>
            <a:pPr algn="l"/>
            <a:r>
              <a:rPr lang="en-US" sz="3600" dirty="0" smtClean="0">
                <a:solidFill>
                  <a:schemeClr val="bg1"/>
                </a:solidFill>
                <a:latin typeface="Arial" pitchFamily="34" charset="0"/>
                <a:cs typeface="Arial" pitchFamily="34" charset="0"/>
              </a:rPr>
              <a:t>Door Selections: Classic-Craft</a:t>
            </a:r>
            <a:r>
              <a:rPr lang="en-US" sz="1080" dirty="0" smtClean="0">
                <a:solidFill>
                  <a:schemeClr val="bg1"/>
                </a:solidFill>
                <a:latin typeface="Arial" pitchFamily="34" charset="0"/>
                <a:cs typeface="Arial" pitchFamily="34" charset="0"/>
              </a:rPr>
              <a:t>®</a:t>
            </a:r>
            <a:r>
              <a:rPr lang="en-US" sz="3600" baseline="-25000" dirty="0" smtClean="0">
                <a:solidFill>
                  <a:schemeClr val="bg1"/>
                </a:solidFill>
                <a:latin typeface="Arial" pitchFamily="34" charset="0"/>
                <a:cs typeface="Arial" pitchFamily="34" charset="0"/>
              </a:rPr>
              <a:t> </a:t>
            </a:r>
            <a:r>
              <a:rPr lang="en-US" sz="3600" dirty="0" smtClean="0">
                <a:solidFill>
                  <a:schemeClr val="bg1"/>
                </a:solidFill>
                <a:latin typeface="Arial" pitchFamily="34" charset="0"/>
                <a:cs typeface="Arial" pitchFamily="34" charset="0"/>
              </a:rPr>
              <a:t>Collections</a:t>
            </a:r>
            <a:endParaRPr lang="en-US" sz="3600" baseline="-25000" dirty="0">
              <a:solidFill>
                <a:schemeClr val="bg1"/>
              </a:solidFill>
              <a:latin typeface="Arial" pitchFamily="34" charset="0"/>
              <a:cs typeface="Arial" pitchFamily="34" charset="0"/>
            </a:endParaRPr>
          </a:p>
        </p:txBody>
      </p:sp>
      <p:grpSp>
        <p:nvGrpSpPr>
          <p:cNvPr id="12" name="Group 11"/>
          <p:cNvGrpSpPr/>
          <p:nvPr/>
        </p:nvGrpSpPr>
        <p:grpSpPr>
          <a:xfrm>
            <a:off x="0" y="3901439"/>
            <a:ext cx="1828800" cy="1737361"/>
            <a:chOff x="0" y="4495800"/>
            <a:chExt cx="1828800" cy="1737361"/>
          </a:xfrm>
        </p:grpSpPr>
        <p:pic>
          <p:nvPicPr>
            <p:cNvPr id="3074" name="Picture 2" descr="E:\TT Ad Planner_Disc Master_04142014\AdPlanner\ImageLibrary\Low-Resolution\Door Closeups-Angled Shots\Classic-Craft American Collection\CCA_PanelCloseUp_L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17434"/>
            <a:stretch/>
          </p:blipFill>
          <p:spPr bwMode="auto">
            <a:xfrm>
              <a:off x="76200" y="4495801"/>
              <a:ext cx="1676400" cy="17373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495800"/>
              <a:ext cx="1828800" cy="246221"/>
            </a:xfrm>
            <a:prstGeom prst="rect">
              <a:avLst/>
            </a:prstGeom>
            <a:noFill/>
          </p:spPr>
          <p:txBody>
            <a:bodyPr wrap="square" rtlCol="0">
              <a:spAutoFit/>
            </a:bodyPr>
            <a:lstStyle/>
            <a:p>
              <a:r>
                <a:rPr lang="en-US" sz="1000" b="1" dirty="0" smtClean="0">
                  <a:solidFill>
                    <a:schemeClr val="bg1"/>
                  </a:solidFill>
                  <a:latin typeface="Arial" panose="020B0604020202020204" pitchFamily="34" charset="0"/>
                  <a:cs typeface="Arial" panose="020B0604020202020204" pitchFamily="34" charset="0"/>
                </a:rPr>
                <a:t> </a:t>
              </a:r>
              <a:r>
                <a:rPr lang="en-US" sz="900" b="1" dirty="0" smtClean="0">
                  <a:solidFill>
                    <a:schemeClr val="bg1"/>
                  </a:solidFill>
                  <a:latin typeface="Arial" panose="020B0604020202020204" pitchFamily="34" charset="0"/>
                  <a:cs typeface="Arial" panose="020B0604020202020204" pitchFamily="34" charset="0"/>
                </a:rPr>
                <a:t>American Style  Collection</a:t>
              </a:r>
              <a:r>
                <a:rPr lang="en-US" sz="500" b="1" dirty="0" smtClean="0">
                  <a:solidFill>
                    <a:schemeClr val="bg1"/>
                  </a:solidFill>
                  <a:latin typeface="Arial" panose="020B0604020202020204" pitchFamily="34" charset="0"/>
                  <a:cs typeface="Arial" panose="020B0604020202020204" pitchFamily="34" charset="0"/>
                </a:rPr>
                <a:t>TM</a:t>
              </a:r>
              <a:endParaRPr lang="en-US" sz="500" b="1" dirty="0">
                <a:solidFill>
                  <a:schemeClr val="bg1"/>
                </a:solidFill>
                <a:latin typeface="Arial" panose="020B0604020202020204" pitchFamily="34" charset="0"/>
                <a:cs typeface="Arial" panose="020B0604020202020204" pitchFamily="34" charset="0"/>
              </a:endParaRPr>
            </a:p>
          </p:txBody>
        </p:sp>
      </p:grpSp>
      <p:grpSp>
        <p:nvGrpSpPr>
          <p:cNvPr id="19" name="Group 18"/>
          <p:cNvGrpSpPr/>
          <p:nvPr/>
        </p:nvGrpSpPr>
        <p:grpSpPr>
          <a:xfrm>
            <a:off x="7315200" y="3886200"/>
            <a:ext cx="1828800" cy="1737360"/>
            <a:chOff x="7315200" y="4495800"/>
            <a:chExt cx="1828800" cy="1737360"/>
          </a:xfrm>
        </p:grpSpPr>
        <p:pic>
          <p:nvPicPr>
            <p:cNvPr id="3075" name="Picture 3" descr="E:\TT Ad Planner_Disc Master_04142014\AdPlanner\ImageLibrary\Low-Resolution\Door Closeups-Angled Shots\Classic-Craft Canvas Collection\CCV_CloseUp_LR.jpg"/>
            <p:cNvPicPr>
              <a:picLocks noChangeAspect="1" noChangeArrowheads="1"/>
            </p:cNvPicPr>
            <p:nvPr/>
          </p:nvPicPr>
          <p:blipFill rotWithShape="1">
            <a:blip r:embed="rId4">
              <a:extLst>
                <a:ext uri="{28A0092B-C50C-407E-A947-70E740481C1C}">
                  <a14:useLocalDpi xmlns:a14="http://schemas.microsoft.com/office/drawing/2010/main" val="0"/>
                </a:ext>
              </a:extLst>
            </a:blip>
            <a:srcRect l="1537" t="3" r="54355" b="61861"/>
            <a:stretch/>
          </p:blipFill>
          <p:spPr bwMode="auto">
            <a:xfrm>
              <a:off x="7392924" y="4495800"/>
              <a:ext cx="1673352" cy="17373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315200" y="4495801"/>
              <a:ext cx="1828800" cy="246221"/>
            </a:xfrm>
            <a:prstGeom prst="rect">
              <a:avLst/>
            </a:prstGeom>
            <a:noFill/>
          </p:spPr>
          <p:txBody>
            <a:bodyPr wrap="square" rtlCol="0">
              <a:spAutoFit/>
            </a:bodyPr>
            <a:lstStyle/>
            <a:p>
              <a:r>
                <a:rPr lang="en-US" sz="1000" b="1" dirty="0" smtClean="0">
                  <a:solidFill>
                    <a:schemeClr val="bg1"/>
                  </a:solidFill>
                  <a:latin typeface="Arial" panose="020B0604020202020204" pitchFamily="34" charset="0"/>
                  <a:cs typeface="Arial" panose="020B0604020202020204" pitchFamily="34" charset="0"/>
                </a:rPr>
                <a:t> Canvas Collection</a:t>
              </a:r>
              <a:r>
                <a:rPr lang="en-US" sz="500" b="1" dirty="0" smtClean="0">
                  <a:solidFill>
                    <a:schemeClr val="bg1"/>
                  </a:solidFill>
                  <a:latin typeface="Arial" panose="020B0604020202020204" pitchFamily="34" charset="0"/>
                  <a:cs typeface="Arial" panose="020B0604020202020204" pitchFamily="34" charset="0"/>
                </a:rPr>
                <a:t>®</a:t>
              </a:r>
              <a:endParaRPr lang="en-US" sz="500" b="1" dirty="0">
                <a:solidFill>
                  <a:schemeClr val="bg1"/>
                </a:solidFill>
                <a:latin typeface="Arial" panose="020B0604020202020204" pitchFamily="34" charset="0"/>
                <a:cs typeface="Arial" panose="020B0604020202020204" pitchFamily="34" charset="0"/>
              </a:endParaRPr>
            </a:p>
          </p:txBody>
        </p:sp>
      </p:grpSp>
      <p:grpSp>
        <p:nvGrpSpPr>
          <p:cNvPr id="13" name="Group 12"/>
          <p:cNvGrpSpPr/>
          <p:nvPr/>
        </p:nvGrpSpPr>
        <p:grpSpPr>
          <a:xfrm>
            <a:off x="1828800" y="3886202"/>
            <a:ext cx="1828800" cy="1737360"/>
            <a:chOff x="1828800" y="4495802"/>
            <a:chExt cx="1828800" cy="1737360"/>
          </a:xfrm>
        </p:grpSpPr>
        <p:pic>
          <p:nvPicPr>
            <p:cNvPr id="3076" name="Picture 4" descr="E:\TT Ad Planner_Disc Master_04142014\AdPlanner\ImageLibrary\Low-Resolution\Door Closeups-Angled Shots\Classic-Craft Mahogany Collection\CCM_CloseUp_LR.jpg"/>
            <p:cNvPicPr>
              <a:picLocks noChangeAspect="1" noChangeArrowheads="1"/>
            </p:cNvPicPr>
            <p:nvPr/>
          </p:nvPicPr>
          <p:blipFill rotWithShape="1">
            <a:blip r:embed="rId5">
              <a:extLst>
                <a:ext uri="{28A0092B-C50C-407E-A947-70E740481C1C}">
                  <a14:useLocalDpi xmlns:a14="http://schemas.microsoft.com/office/drawing/2010/main" val="0"/>
                </a:ext>
              </a:extLst>
            </a:blip>
            <a:srcRect t="25964" b="3265"/>
            <a:stretch/>
          </p:blipFill>
          <p:spPr bwMode="auto">
            <a:xfrm>
              <a:off x="1908048" y="4495802"/>
              <a:ext cx="1673352" cy="17373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28800" y="4495802"/>
              <a:ext cx="1828800" cy="246221"/>
            </a:xfrm>
            <a:prstGeom prst="rect">
              <a:avLst/>
            </a:prstGeom>
            <a:noFill/>
          </p:spPr>
          <p:txBody>
            <a:bodyPr wrap="square" rtlCol="0">
              <a:spAutoFit/>
            </a:bodyPr>
            <a:lstStyle/>
            <a:p>
              <a:r>
                <a:rPr lang="en-US" sz="1000" b="1" dirty="0" smtClean="0">
                  <a:solidFill>
                    <a:schemeClr val="bg1"/>
                  </a:solidFill>
                  <a:latin typeface="Arial" panose="020B0604020202020204" pitchFamily="34" charset="0"/>
                  <a:cs typeface="Arial" panose="020B0604020202020204" pitchFamily="34" charset="0"/>
                </a:rPr>
                <a:t> Mahogany </a:t>
              </a:r>
              <a:r>
                <a:rPr lang="en-US" sz="1000" b="1" dirty="0" err="1" smtClean="0">
                  <a:solidFill>
                    <a:schemeClr val="bg1"/>
                  </a:solidFill>
                  <a:latin typeface="Arial" panose="020B0604020202020204" pitchFamily="34" charset="0"/>
                  <a:cs typeface="Arial" panose="020B0604020202020204" pitchFamily="34" charset="0"/>
                </a:rPr>
                <a:t>Collection</a:t>
              </a:r>
              <a:r>
                <a:rPr lang="en-US" sz="500" b="1" dirty="0" err="1" smtClean="0">
                  <a:solidFill>
                    <a:schemeClr val="bg1"/>
                  </a:solidFill>
                  <a:latin typeface="Arial" panose="020B0604020202020204" pitchFamily="34" charset="0"/>
                  <a:cs typeface="Arial" panose="020B0604020202020204" pitchFamily="34" charset="0"/>
                </a:rPr>
                <a:t>TM</a:t>
              </a:r>
              <a:endParaRPr lang="en-US" sz="500" b="1" baseline="-25000" dirty="0">
                <a:solidFill>
                  <a:schemeClr val="bg1"/>
                </a:solidFill>
                <a:latin typeface="Arial" panose="020B0604020202020204" pitchFamily="34" charset="0"/>
                <a:cs typeface="Arial" panose="020B0604020202020204" pitchFamily="34" charset="0"/>
              </a:endParaRPr>
            </a:p>
          </p:txBody>
        </p:sp>
      </p:grpSp>
      <p:grpSp>
        <p:nvGrpSpPr>
          <p:cNvPr id="15" name="Group 14"/>
          <p:cNvGrpSpPr/>
          <p:nvPr/>
        </p:nvGrpSpPr>
        <p:grpSpPr>
          <a:xfrm>
            <a:off x="3657600" y="3886201"/>
            <a:ext cx="1828800" cy="1737360"/>
            <a:chOff x="3657600" y="4495801"/>
            <a:chExt cx="1828800" cy="1737360"/>
          </a:xfrm>
        </p:grpSpPr>
        <p:pic>
          <p:nvPicPr>
            <p:cNvPr id="3077" name="Picture 5" descr="E:\TT Ad Planner_Disc Master_04142014\AdPlanner\ImageLibrary\Low-Resolution\Door Closeups-Angled Shots\Classic-Craft Rustic Collection\CCR_ced_CloseUp_LR.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953" r="20000" b="56965"/>
            <a:stretch/>
          </p:blipFill>
          <p:spPr bwMode="auto">
            <a:xfrm>
              <a:off x="3733800" y="4495801"/>
              <a:ext cx="1673352" cy="173736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657600" y="4495802"/>
              <a:ext cx="1828800" cy="246221"/>
            </a:xfrm>
            <a:prstGeom prst="rect">
              <a:avLst/>
            </a:prstGeom>
            <a:noFill/>
          </p:spPr>
          <p:txBody>
            <a:bodyPr wrap="square" rtlCol="0">
              <a:spAutoFit/>
            </a:bodyPr>
            <a:lstStyle/>
            <a:p>
              <a:r>
                <a:rPr lang="en-US" sz="1000" b="1" dirty="0" smtClean="0">
                  <a:solidFill>
                    <a:schemeClr val="bg1"/>
                  </a:solidFill>
                  <a:latin typeface="Arial" panose="020B0604020202020204" pitchFamily="34" charset="0"/>
                  <a:cs typeface="Arial" panose="020B0604020202020204" pitchFamily="34" charset="0"/>
                </a:rPr>
                <a:t> Rustic </a:t>
              </a:r>
              <a:r>
                <a:rPr lang="en-US" sz="1000" b="1" dirty="0" err="1" smtClean="0">
                  <a:solidFill>
                    <a:schemeClr val="bg1"/>
                  </a:solidFill>
                  <a:latin typeface="Arial" panose="020B0604020202020204" pitchFamily="34" charset="0"/>
                  <a:cs typeface="Arial" panose="020B0604020202020204" pitchFamily="34" charset="0"/>
                </a:rPr>
                <a:t>Collection</a:t>
              </a:r>
              <a:r>
                <a:rPr lang="en-US" sz="500" b="1" dirty="0" err="1" smtClean="0">
                  <a:solidFill>
                    <a:schemeClr val="bg1"/>
                  </a:solidFill>
                  <a:latin typeface="Arial" panose="020B0604020202020204" pitchFamily="34" charset="0"/>
                  <a:cs typeface="Arial" panose="020B0604020202020204" pitchFamily="34" charset="0"/>
                </a:rPr>
                <a:t>TM</a:t>
              </a:r>
              <a:endParaRPr lang="en-US" sz="500" b="1" baseline="-25000" dirty="0">
                <a:solidFill>
                  <a:schemeClr val="bg1"/>
                </a:solidFill>
                <a:latin typeface="Arial" panose="020B0604020202020204" pitchFamily="34" charset="0"/>
                <a:cs typeface="Arial" panose="020B0604020202020204" pitchFamily="34" charset="0"/>
              </a:endParaRPr>
            </a:p>
          </p:txBody>
        </p:sp>
      </p:grpSp>
      <p:grpSp>
        <p:nvGrpSpPr>
          <p:cNvPr id="17" name="Group 16"/>
          <p:cNvGrpSpPr/>
          <p:nvPr/>
        </p:nvGrpSpPr>
        <p:grpSpPr>
          <a:xfrm>
            <a:off x="5484876" y="3886200"/>
            <a:ext cx="1828800" cy="1737362"/>
            <a:chOff x="5484876" y="4495800"/>
            <a:chExt cx="1828800" cy="1737362"/>
          </a:xfrm>
        </p:grpSpPr>
        <p:pic>
          <p:nvPicPr>
            <p:cNvPr id="3078" name="Picture 6" descr="E:\TT Ad Planner_Disc Master_04142014\AdPlanner\ImageLibrary\Low-Resolution\Door Closeups-Angled Shots\Classic-Craft Oak Collection\CCO_PanelCloseUp_NaturalOak_LR.jpg"/>
            <p:cNvPicPr>
              <a:picLocks noChangeAspect="1" noChangeArrowheads="1"/>
            </p:cNvPicPr>
            <p:nvPr/>
          </p:nvPicPr>
          <p:blipFill rotWithShape="1">
            <a:blip r:embed="rId7">
              <a:extLst>
                <a:ext uri="{28A0092B-C50C-407E-A947-70E740481C1C}">
                  <a14:useLocalDpi xmlns:a14="http://schemas.microsoft.com/office/drawing/2010/main" val="0"/>
                </a:ext>
              </a:extLst>
            </a:blip>
            <a:srcRect l="17886" t="27217" r="18372" b="23813"/>
            <a:stretch/>
          </p:blipFill>
          <p:spPr bwMode="auto">
            <a:xfrm>
              <a:off x="5562600" y="4495802"/>
              <a:ext cx="1673352" cy="173736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484876" y="4495800"/>
              <a:ext cx="1828800" cy="246221"/>
            </a:xfrm>
            <a:prstGeom prst="rect">
              <a:avLst/>
            </a:prstGeom>
            <a:noFill/>
          </p:spPr>
          <p:txBody>
            <a:bodyPr wrap="square" rtlCol="0">
              <a:spAutoFit/>
            </a:bodyPr>
            <a:lstStyle/>
            <a:p>
              <a:r>
                <a:rPr lang="en-US" sz="1000" b="1" dirty="0" smtClean="0">
                  <a:solidFill>
                    <a:schemeClr val="bg1"/>
                  </a:solidFill>
                  <a:latin typeface="Arial" panose="020B0604020202020204" pitchFamily="34" charset="0"/>
                  <a:cs typeface="Arial" panose="020B0604020202020204" pitchFamily="34" charset="0"/>
                </a:rPr>
                <a:t>  Oak </a:t>
              </a:r>
              <a:r>
                <a:rPr lang="en-US" sz="1000" b="1" dirty="0" err="1" smtClean="0">
                  <a:solidFill>
                    <a:schemeClr val="bg1"/>
                  </a:solidFill>
                  <a:latin typeface="Arial" panose="020B0604020202020204" pitchFamily="34" charset="0"/>
                  <a:cs typeface="Arial" panose="020B0604020202020204" pitchFamily="34" charset="0"/>
                </a:rPr>
                <a:t>Collection</a:t>
              </a:r>
              <a:r>
                <a:rPr lang="en-US" sz="500" b="1" dirty="0" err="1" smtClean="0">
                  <a:solidFill>
                    <a:schemeClr val="bg1"/>
                  </a:solidFill>
                  <a:latin typeface="Arial" panose="020B0604020202020204" pitchFamily="34" charset="0"/>
                  <a:cs typeface="Arial" panose="020B0604020202020204" pitchFamily="34" charset="0"/>
                </a:rPr>
                <a:t>TM</a:t>
              </a:r>
              <a:endParaRPr lang="en-US" sz="500" b="1" baseline="-25000" dirty="0">
                <a:solidFill>
                  <a:schemeClr val="bg1"/>
                </a:solidFill>
                <a:latin typeface="Arial" panose="020B0604020202020204" pitchFamily="34" charset="0"/>
                <a:cs typeface="Arial" panose="020B0604020202020204" pitchFamily="34" charset="0"/>
              </a:endParaRPr>
            </a:p>
          </p:txBody>
        </p:sp>
      </p:grpSp>
      <p:sp>
        <p:nvSpPr>
          <p:cNvPr id="3" name="Subtitle 2"/>
          <p:cNvSpPr>
            <a:spLocks noGrp="1"/>
          </p:cNvSpPr>
          <p:nvPr>
            <p:ph type="subTitle" idx="1"/>
          </p:nvPr>
        </p:nvSpPr>
        <p:spPr>
          <a:xfrm>
            <a:off x="76200" y="762000"/>
            <a:ext cx="7391400" cy="2971800"/>
          </a:xfrm>
        </p:spPr>
        <p:txBody>
          <a:bodyPr>
            <a:normAutofit/>
          </a:bodyPr>
          <a:lstStyle/>
          <a:p>
            <a:pPr algn="l"/>
            <a:r>
              <a:rPr lang="en-US" sz="2400" dirty="0" smtClean="0">
                <a:solidFill>
                  <a:schemeClr val="tx1"/>
                </a:solidFill>
                <a:latin typeface="Arial" pitchFamily="34" charset="0"/>
                <a:cs typeface="Arial" pitchFamily="34" charset="0"/>
              </a:rPr>
              <a:t>Classic-Craft</a:t>
            </a:r>
            <a:r>
              <a:rPr lang="en-US" sz="720" dirty="0" smtClean="0">
                <a:solidFill>
                  <a:schemeClr val="tx1"/>
                </a:solidFill>
                <a:latin typeface="Arial" pitchFamily="34" charset="0"/>
                <a:cs typeface="Arial" pitchFamily="34" charset="0"/>
              </a:rPr>
              <a:t>®</a:t>
            </a:r>
            <a:r>
              <a:rPr lang="en-US" sz="2400" dirty="0" smtClean="0">
                <a:solidFill>
                  <a:schemeClr val="tx1"/>
                </a:solidFill>
                <a:latin typeface="Arial" pitchFamily="34" charset="0"/>
                <a:cs typeface="Arial" pitchFamily="34" charset="0"/>
              </a:rPr>
              <a:t> </a:t>
            </a:r>
          </a:p>
          <a:p>
            <a:pPr algn="l"/>
            <a:r>
              <a:rPr lang="en-US" sz="2400" dirty="0" smtClean="0">
                <a:solidFill>
                  <a:schemeClr val="tx1"/>
                </a:solidFill>
                <a:latin typeface="Arial" pitchFamily="34" charset="0"/>
                <a:cs typeface="Arial" pitchFamily="34" charset="0"/>
              </a:rPr>
              <a:t>Classic-Craft</a:t>
            </a:r>
            <a:r>
              <a:rPr lang="en-US" sz="800" dirty="0" smtClean="0">
                <a:solidFill>
                  <a:schemeClr val="tx1"/>
                </a:solidFill>
                <a:latin typeface="Arial" pitchFamily="34" charset="0"/>
                <a:cs typeface="Arial" pitchFamily="34" charset="0"/>
              </a:rPr>
              <a:t>®</a:t>
            </a:r>
            <a:r>
              <a:rPr lang="en-US" sz="2400" dirty="0" smtClean="0">
                <a:solidFill>
                  <a:schemeClr val="tx1"/>
                </a:solidFill>
                <a:latin typeface="Arial" pitchFamily="34" charset="0"/>
                <a:cs typeface="Arial" pitchFamily="34" charset="0"/>
              </a:rPr>
              <a:t> American Style </a:t>
            </a:r>
            <a:r>
              <a:rPr lang="en-US" sz="2400" dirty="0" err="1" smtClean="0">
                <a:solidFill>
                  <a:schemeClr val="tx1"/>
                </a:solidFill>
                <a:latin typeface="Arial" pitchFamily="34" charset="0"/>
                <a:cs typeface="Arial" pitchFamily="34" charset="0"/>
              </a:rPr>
              <a:t>Collection</a:t>
            </a:r>
            <a:r>
              <a:rPr lang="en-US" sz="800" dirty="0" err="1" smtClean="0">
                <a:solidFill>
                  <a:schemeClr val="tx1"/>
                </a:solidFill>
                <a:latin typeface="Arial" pitchFamily="34" charset="0"/>
                <a:cs typeface="Arial" pitchFamily="34" charset="0"/>
              </a:rPr>
              <a:t>TM</a:t>
            </a:r>
            <a:endParaRPr lang="en-US" sz="2600" baseline="-25000" dirty="0" smtClean="0">
              <a:solidFill>
                <a:schemeClr val="tx1"/>
              </a:solidFill>
              <a:latin typeface="Arial" pitchFamily="34" charset="0"/>
              <a:cs typeface="Arial" pitchFamily="34" charset="0"/>
            </a:endParaRPr>
          </a:p>
          <a:p>
            <a:pPr algn="l"/>
            <a:r>
              <a:rPr lang="en-US" sz="2400" dirty="0" smtClean="0">
                <a:solidFill>
                  <a:schemeClr val="tx1"/>
                </a:solidFill>
                <a:latin typeface="Arial" pitchFamily="34" charset="0"/>
                <a:cs typeface="Arial" pitchFamily="34" charset="0"/>
              </a:rPr>
              <a:t>Classic-Craft</a:t>
            </a:r>
            <a:r>
              <a:rPr lang="en-US" sz="800" dirty="0" smtClean="0">
                <a:solidFill>
                  <a:schemeClr val="tx1"/>
                </a:solidFill>
                <a:latin typeface="Arial" pitchFamily="34" charset="0"/>
                <a:cs typeface="Arial" pitchFamily="34" charset="0"/>
              </a:rPr>
              <a:t>®</a:t>
            </a:r>
            <a:r>
              <a:rPr lang="en-US" sz="2400" dirty="0" smtClean="0">
                <a:solidFill>
                  <a:schemeClr val="tx1"/>
                </a:solidFill>
                <a:latin typeface="Arial" pitchFamily="34" charset="0"/>
                <a:cs typeface="Arial" pitchFamily="34" charset="0"/>
              </a:rPr>
              <a:t> Mahogany </a:t>
            </a:r>
            <a:r>
              <a:rPr lang="en-US" sz="2400" dirty="0" err="1" smtClean="0">
                <a:solidFill>
                  <a:schemeClr val="tx1"/>
                </a:solidFill>
                <a:latin typeface="Arial" pitchFamily="34" charset="0"/>
                <a:cs typeface="Arial" pitchFamily="34" charset="0"/>
              </a:rPr>
              <a:t>Collection</a:t>
            </a:r>
            <a:r>
              <a:rPr lang="en-US" sz="800" dirty="0" err="1" smtClean="0">
                <a:solidFill>
                  <a:schemeClr val="tx1"/>
                </a:solidFill>
                <a:latin typeface="Arial" pitchFamily="34" charset="0"/>
                <a:cs typeface="Arial" pitchFamily="34" charset="0"/>
              </a:rPr>
              <a:t>TM</a:t>
            </a:r>
            <a:endParaRPr lang="en-US" sz="2600" baseline="-25000" dirty="0">
              <a:solidFill>
                <a:schemeClr val="tx1"/>
              </a:solidFill>
              <a:latin typeface="Arial" pitchFamily="34" charset="0"/>
              <a:cs typeface="Arial" pitchFamily="34" charset="0"/>
            </a:endParaRPr>
          </a:p>
          <a:p>
            <a:pPr algn="l"/>
            <a:r>
              <a:rPr lang="en-US" sz="2400" dirty="0" smtClean="0">
                <a:solidFill>
                  <a:schemeClr val="tx1"/>
                </a:solidFill>
                <a:latin typeface="Arial" pitchFamily="34" charset="0"/>
                <a:cs typeface="Arial" pitchFamily="34" charset="0"/>
              </a:rPr>
              <a:t>Classic-Craft</a:t>
            </a:r>
            <a:r>
              <a:rPr lang="en-US" sz="800" dirty="0" smtClean="0">
                <a:solidFill>
                  <a:schemeClr val="tx1"/>
                </a:solidFill>
                <a:latin typeface="Arial" pitchFamily="34" charset="0"/>
                <a:cs typeface="Arial" pitchFamily="34" charset="0"/>
              </a:rPr>
              <a:t>®</a:t>
            </a:r>
            <a:r>
              <a:rPr lang="en-US" sz="2400" dirty="0" smtClean="0">
                <a:solidFill>
                  <a:schemeClr val="tx1"/>
                </a:solidFill>
                <a:latin typeface="Arial" pitchFamily="34" charset="0"/>
                <a:cs typeface="Arial" pitchFamily="34" charset="0"/>
              </a:rPr>
              <a:t> Rustic </a:t>
            </a:r>
            <a:r>
              <a:rPr lang="en-US" sz="2400" dirty="0" err="1" smtClean="0">
                <a:solidFill>
                  <a:schemeClr val="tx1"/>
                </a:solidFill>
                <a:latin typeface="Arial" pitchFamily="34" charset="0"/>
                <a:cs typeface="Arial" pitchFamily="34" charset="0"/>
              </a:rPr>
              <a:t>Collection</a:t>
            </a:r>
            <a:r>
              <a:rPr lang="en-US" sz="800" dirty="0" err="1">
                <a:solidFill>
                  <a:schemeClr val="tx1"/>
                </a:solidFill>
                <a:latin typeface="Arial" pitchFamily="34" charset="0"/>
                <a:cs typeface="Arial" pitchFamily="34" charset="0"/>
              </a:rPr>
              <a:t>TM</a:t>
            </a:r>
            <a:endParaRPr lang="en-US" sz="2600" baseline="-25000" dirty="0" smtClean="0">
              <a:solidFill>
                <a:schemeClr val="tx1"/>
              </a:solidFill>
              <a:latin typeface="Arial" pitchFamily="34" charset="0"/>
              <a:cs typeface="Arial" pitchFamily="34" charset="0"/>
            </a:endParaRPr>
          </a:p>
          <a:p>
            <a:pPr algn="l"/>
            <a:r>
              <a:rPr lang="en-US" sz="2400" dirty="0" smtClean="0">
                <a:solidFill>
                  <a:schemeClr val="tx1"/>
                </a:solidFill>
                <a:latin typeface="Arial" pitchFamily="34" charset="0"/>
                <a:cs typeface="Arial" pitchFamily="34" charset="0"/>
              </a:rPr>
              <a:t>Classic-Craft</a:t>
            </a:r>
            <a:r>
              <a:rPr lang="en-US" sz="800" dirty="0" smtClean="0">
                <a:solidFill>
                  <a:schemeClr val="tx1"/>
                </a:solidFill>
                <a:latin typeface="Arial" pitchFamily="34" charset="0"/>
                <a:cs typeface="Arial" pitchFamily="34" charset="0"/>
              </a:rPr>
              <a:t>®</a:t>
            </a:r>
            <a:r>
              <a:rPr lang="en-US" sz="2400" dirty="0" smtClean="0">
                <a:solidFill>
                  <a:schemeClr val="tx1"/>
                </a:solidFill>
                <a:latin typeface="Arial" pitchFamily="34" charset="0"/>
                <a:cs typeface="Arial" pitchFamily="34" charset="0"/>
              </a:rPr>
              <a:t> Oak Collection</a:t>
            </a:r>
            <a:r>
              <a:rPr lang="en-US" sz="720" dirty="0" smtClean="0">
                <a:solidFill>
                  <a:schemeClr val="tx1"/>
                </a:solidFill>
                <a:latin typeface="Arial" pitchFamily="34" charset="0"/>
                <a:cs typeface="Arial" pitchFamily="34" charset="0"/>
              </a:rPr>
              <a:t>TM</a:t>
            </a:r>
            <a:endParaRPr lang="en-US" sz="720" baseline="-25000" dirty="0" smtClean="0">
              <a:solidFill>
                <a:schemeClr val="tx1"/>
              </a:solidFill>
              <a:latin typeface="Arial" pitchFamily="34" charset="0"/>
              <a:cs typeface="Arial" pitchFamily="34" charset="0"/>
            </a:endParaRPr>
          </a:p>
          <a:p>
            <a:pPr algn="l"/>
            <a:r>
              <a:rPr lang="en-US" sz="2400" dirty="0" smtClean="0">
                <a:solidFill>
                  <a:schemeClr val="tx1"/>
                </a:solidFill>
                <a:latin typeface="Arial" pitchFamily="34" charset="0"/>
                <a:cs typeface="Arial" pitchFamily="34" charset="0"/>
              </a:rPr>
              <a:t>Classic-Craft</a:t>
            </a:r>
            <a:r>
              <a:rPr lang="en-US" sz="800" dirty="0" smtClean="0">
                <a:solidFill>
                  <a:schemeClr val="tx1"/>
                </a:solidFill>
                <a:latin typeface="Arial" pitchFamily="34" charset="0"/>
                <a:cs typeface="Arial" pitchFamily="34" charset="0"/>
              </a:rPr>
              <a:t>®</a:t>
            </a:r>
            <a:r>
              <a:rPr lang="en-US" sz="2400" dirty="0" smtClean="0">
                <a:solidFill>
                  <a:schemeClr val="tx1"/>
                </a:solidFill>
                <a:latin typeface="Arial" pitchFamily="34" charset="0"/>
                <a:cs typeface="Arial" pitchFamily="34" charset="0"/>
              </a:rPr>
              <a:t> Canvas Collection</a:t>
            </a:r>
            <a:r>
              <a:rPr lang="en-US" sz="800" dirty="0" smtClean="0">
                <a:solidFill>
                  <a:schemeClr val="tx1"/>
                </a:solidFill>
                <a:latin typeface="Arial" pitchFamily="34" charset="0"/>
                <a:cs typeface="Arial" pitchFamily="34" charset="0"/>
              </a:rPr>
              <a:t>®</a:t>
            </a:r>
            <a:endParaRPr lang="en-US" sz="1000" dirty="0" smtClean="0">
              <a:solidFill>
                <a:schemeClr val="tx1"/>
              </a:solidFill>
              <a:latin typeface="Arial" pitchFamily="34" charset="0"/>
              <a:cs typeface="Arial" pitchFamily="34" charset="0"/>
            </a:endParaRPr>
          </a:p>
          <a:p>
            <a:pPr algn="l"/>
            <a:endParaRPr lang="en-US" sz="2400" baseline="-25000" dirty="0">
              <a:solidFill>
                <a:schemeClr val="tx1"/>
              </a:solidFill>
              <a:latin typeface="Arial" pitchFamily="34" charset="0"/>
              <a:cs typeface="Arial" pitchFamily="34" charset="0"/>
            </a:endParaRPr>
          </a:p>
        </p:txBody>
      </p:sp>
      <p:pic>
        <p:nvPicPr>
          <p:cNvPr id="24" name="Picture 2" descr="I:\Therma-Tru\Print Resolution\Symbols\Jpeg files\tru defens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3124" y="5679616"/>
            <a:ext cx="609678" cy="65836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322726" y="6339879"/>
            <a:ext cx="1230474" cy="461665"/>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Tru-Defense Eligible</a:t>
            </a:r>
            <a:endParaRPr lang="en-US" sz="1200" dirty="0">
              <a:latin typeface="Arial" panose="020B0604020202020204" pitchFamily="34" charset="0"/>
              <a:cs typeface="Arial" panose="020B0604020202020204" pitchFamily="34" charset="0"/>
            </a:endParaRPr>
          </a:p>
        </p:txBody>
      </p:sp>
      <p:pic>
        <p:nvPicPr>
          <p:cNvPr id="26" name="Picture 3" descr="I:\Therma-Tru\Print Resolution\Symbols\Jpeg files\WBD_HVHZ.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024" r="-5302"/>
          <a:stretch/>
        </p:blipFill>
        <p:spPr bwMode="auto">
          <a:xfrm>
            <a:off x="4317975" y="5678144"/>
            <a:ext cx="411480" cy="65836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789630" y="6334780"/>
            <a:ext cx="1468170" cy="461665"/>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WBDR / HVHZ Options</a:t>
            </a:r>
            <a:endParaRPr lang="en-US" sz="1200" dirty="0">
              <a:latin typeface="Arial" panose="020B0604020202020204" pitchFamily="34" charset="0"/>
              <a:cs typeface="Arial" panose="020B0604020202020204" pitchFamily="34" charset="0"/>
            </a:endParaRPr>
          </a:p>
        </p:txBody>
      </p:sp>
      <p:pic>
        <p:nvPicPr>
          <p:cNvPr id="28" name="Picture 4" descr="I:\Therma-Tru\Print Resolution\Symbols\Jpeg files\Symbol_FireRated_L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5931" y="5676671"/>
            <a:ext cx="308939" cy="6581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2667000" y="6341774"/>
            <a:ext cx="1066800" cy="461665"/>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Fire-Rated Options</a:t>
            </a:r>
            <a:endParaRPr lang="en-US" sz="1200" dirty="0">
              <a:latin typeface="Arial" panose="020B0604020202020204" pitchFamily="34" charset="0"/>
              <a:cs typeface="Arial" panose="020B0604020202020204" pitchFamily="34" charset="0"/>
            </a:endParaRPr>
          </a:p>
        </p:txBody>
      </p:sp>
      <p:pic>
        <p:nvPicPr>
          <p:cNvPr id="21" name="Picture 7" descr="E:\TT Ad Planner_Disc Master_04142014\AdPlanner\ImageLibrary\Low-Resolution\Logos\Warranty\JPEG\TTWarranty_Lifetime_4C_LR.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66936" y="2133600"/>
            <a:ext cx="1446151" cy="5724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5867400"/>
            <a:ext cx="1905000" cy="292388"/>
          </a:xfrm>
          <a:prstGeom prst="rect">
            <a:avLst/>
          </a:prstGeom>
          <a:noFill/>
          <a:ln w="25400">
            <a:solidFill>
              <a:srgbClr val="EC7A08"/>
            </a:solidFill>
          </a:ln>
        </p:spPr>
        <p:txBody>
          <a:bodyPr wrap="square" rtlCol="0">
            <a:spAutoFit/>
          </a:bodyPr>
          <a:lstStyle/>
          <a:p>
            <a:pPr algn="ctr"/>
            <a:r>
              <a:rPr lang="en-US" sz="1300" dirty="0" smtClean="0">
                <a:solidFill>
                  <a:srgbClr val="EC7A08"/>
                </a:solidFill>
                <a:latin typeface="Arial" pitchFamily="34" charset="0"/>
                <a:cs typeface="Arial" pitchFamily="34" charset="0"/>
              </a:rPr>
              <a:t>Classic-Craft</a:t>
            </a:r>
            <a:r>
              <a:rPr lang="en-US" sz="800" baseline="-14000" dirty="0" smtClean="0">
                <a:solidFill>
                  <a:srgbClr val="EC7A08"/>
                </a:solidFill>
                <a:latin typeface="Arial" pitchFamily="34" charset="0"/>
                <a:cs typeface="Arial" pitchFamily="34" charset="0"/>
              </a:rPr>
              <a:t>®</a:t>
            </a:r>
            <a:r>
              <a:rPr lang="en-US" sz="1300" dirty="0" smtClean="0">
                <a:solidFill>
                  <a:srgbClr val="EC7A08"/>
                </a:solidFill>
                <a:latin typeface="Arial" pitchFamily="34" charset="0"/>
                <a:cs typeface="Arial" pitchFamily="34" charset="0"/>
              </a:rPr>
              <a:t> Orange</a:t>
            </a:r>
            <a:endParaRPr lang="en-US" sz="1300" dirty="0">
              <a:solidFill>
                <a:srgbClr val="EC7A08"/>
              </a:solidFill>
              <a:latin typeface="Arial" pitchFamily="34" charset="0"/>
              <a:cs typeface="Arial" pitchFamily="34" charset="0"/>
            </a:endParaRPr>
          </a:p>
        </p:txBody>
      </p:sp>
      <p:sp>
        <p:nvSpPr>
          <p:cNvPr id="6" name="Rectangle 5"/>
          <p:cNvSpPr/>
          <p:nvPr/>
        </p:nvSpPr>
        <p:spPr>
          <a:xfrm>
            <a:off x="228600" y="6248400"/>
            <a:ext cx="1905000" cy="254616"/>
          </a:xfrm>
          <a:prstGeom prst="rect">
            <a:avLst/>
          </a:prstGeom>
          <a:solidFill>
            <a:srgbClr val="EC7A08"/>
          </a:solidFill>
          <a:ln>
            <a:solidFill>
              <a:srgbClr val="EC7A0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934200" y="5867400"/>
            <a:ext cx="1905000" cy="292388"/>
          </a:xfrm>
          <a:prstGeom prst="rect">
            <a:avLst/>
          </a:prstGeom>
          <a:noFill/>
          <a:ln w="25400">
            <a:solidFill>
              <a:srgbClr val="666666"/>
            </a:solidFill>
          </a:ln>
        </p:spPr>
        <p:txBody>
          <a:bodyPr wrap="square" rtlCol="0">
            <a:spAutoFit/>
          </a:bodyPr>
          <a:lstStyle/>
          <a:p>
            <a:pPr algn="ctr"/>
            <a:r>
              <a:rPr lang="en-US" sz="1300" dirty="0" smtClean="0">
                <a:solidFill>
                  <a:srgbClr val="808285"/>
                </a:solidFill>
                <a:latin typeface="Arial" pitchFamily="34" charset="0"/>
                <a:cs typeface="Arial" pitchFamily="34" charset="0"/>
              </a:rPr>
              <a:t>Generic Gray</a:t>
            </a:r>
            <a:endParaRPr lang="en-US" sz="1300" dirty="0">
              <a:solidFill>
                <a:srgbClr val="808285"/>
              </a:solidFill>
              <a:latin typeface="Arial" pitchFamily="34" charset="0"/>
              <a:cs typeface="Arial" pitchFamily="34" charset="0"/>
            </a:endParaRPr>
          </a:p>
        </p:txBody>
      </p:sp>
      <p:sp>
        <p:nvSpPr>
          <p:cNvPr id="31" name="Rectangle 30"/>
          <p:cNvSpPr/>
          <p:nvPr/>
        </p:nvSpPr>
        <p:spPr>
          <a:xfrm>
            <a:off x="6934200" y="6248400"/>
            <a:ext cx="1905000" cy="254616"/>
          </a:xfrm>
          <a:prstGeom prst="rect">
            <a:avLst/>
          </a:prstGeom>
          <a:solidFill>
            <a:srgbClr val="666666"/>
          </a:solidFill>
          <a:ln>
            <a:solidFill>
              <a:srgbClr val="66666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8285"/>
              </a:solidFill>
            </a:endParaRPr>
          </a:p>
        </p:txBody>
      </p:sp>
      <p:sp>
        <p:nvSpPr>
          <p:cNvPr id="8" name="Slide Number Placeholder 7"/>
          <p:cNvSpPr>
            <a:spLocks noGrp="1"/>
          </p:cNvSpPr>
          <p:nvPr>
            <p:ph type="sldNum" sz="quarter" idx="12"/>
          </p:nvPr>
        </p:nvSpPr>
        <p:spPr>
          <a:xfrm>
            <a:off x="6553200" y="6492875"/>
            <a:ext cx="2133600" cy="365125"/>
          </a:xfrm>
        </p:spPr>
        <p:txBody>
          <a:bodyPr/>
          <a:lstStyle/>
          <a:p>
            <a:fld id="{D38E56C4-1D0B-4ED1-A83F-20B764F11907}" type="slidenum">
              <a:rPr lang="en-US" smtClean="0"/>
              <a:t>8</a:t>
            </a:fld>
            <a:endParaRPr lang="en-US" dirty="0"/>
          </a:p>
        </p:txBody>
      </p:sp>
    </p:spTree>
    <p:extLst>
      <p:ext uri="{BB962C8B-B14F-4D97-AF65-F5344CB8AC3E}">
        <p14:creationId xmlns:p14="http://schemas.microsoft.com/office/powerpoint/2010/main" val="22364372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609600"/>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bg1"/>
                </a:solidFill>
                <a:latin typeface="Arial" pitchFamily="34" charset="0"/>
                <a:cs typeface="Arial" pitchFamily="34" charset="0"/>
              </a:rPr>
              <a:t>Classic-Craft</a:t>
            </a:r>
            <a:r>
              <a:rPr lang="en-US" sz="1080" dirty="0" smtClean="0">
                <a:solidFill>
                  <a:schemeClr val="bg1"/>
                </a:solidFill>
                <a:latin typeface="Arial" pitchFamily="34" charset="0"/>
                <a:cs typeface="Arial" pitchFamily="34" charset="0"/>
              </a:rPr>
              <a:t>®</a:t>
            </a:r>
            <a:r>
              <a:rPr lang="en-US" sz="3600" dirty="0" smtClean="0">
                <a:solidFill>
                  <a:schemeClr val="bg1"/>
                </a:solidFill>
                <a:latin typeface="Arial" pitchFamily="34" charset="0"/>
                <a:cs typeface="Arial" pitchFamily="34" charset="0"/>
              </a:rPr>
              <a:t> Premium Entryways</a:t>
            </a:r>
            <a:endParaRPr lang="en-US" sz="3600" baseline="-25000" dirty="0" smtClean="0">
              <a:solidFill>
                <a:schemeClr val="bg1"/>
              </a:solidFill>
              <a:latin typeface="Arial" pitchFamily="34" charset="0"/>
              <a:cs typeface="Arial" pitchFamily="34" charset="0"/>
            </a:endParaRPr>
          </a:p>
        </p:txBody>
      </p:sp>
      <p:pic>
        <p:nvPicPr>
          <p:cNvPr id="1026" name="Picture 2" descr="I:\Therma-Tru\Print Resolution\Logos\AccuGrain\JPEG\AccuGrain_r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2362200"/>
            <a:ext cx="1336850" cy="609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5626" y="2223309"/>
            <a:ext cx="3232622" cy="1200329"/>
          </a:xfrm>
          <a:prstGeom prst="rect">
            <a:avLst/>
          </a:prstGeom>
          <a:noFill/>
        </p:spPr>
        <p:txBody>
          <a:bodyPr wrap="square" rtlCol="0">
            <a:spAutoFit/>
          </a:bodyPr>
          <a:lstStyle/>
          <a:p>
            <a:r>
              <a:rPr lang="en-US" sz="1400" b="1" dirty="0" smtClean="0">
                <a:latin typeface="Arial" pitchFamily="34" charset="0"/>
                <a:cs typeface="Arial" pitchFamily="34" charset="0"/>
              </a:rPr>
              <a:t>The look of real wood.</a:t>
            </a:r>
          </a:p>
          <a:p>
            <a:r>
              <a:rPr lang="en-US" sz="1400" dirty="0" smtClean="0">
                <a:latin typeface="Arial" pitchFamily="34" charset="0"/>
                <a:cs typeface="Arial" pitchFamily="34" charset="0"/>
              </a:rPr>
              <a:t>Realistic wood grains that are</a:t>
            </a:r>
          </a:p>
          <a:p>
            <a:r>
              <a:rPr lang="en-US" sz="1400" dirty="0" smtClean="0">
                <a:latin typeface="Arial" pitchFamily="34" charset="0"/>
                <a:cs typeface="Arial" pitchFamily="34" charset="0"/>
              </a:rPr>
              <a:t>virtually indistinguishable from</a:t>
            </a:r>
          </a:p>
          <a:p>
            <a:r>
              <a:rPr lang="en-US" sz="1400" dirty="0" smtClean="0">
                <a:latin typeface="Arial" pitchFamily="34" charset="0"/>
                <a:cs typeface="Arial" pitchFamily="34" charset="0"/>
              </a:rPr>
              <a:t>high-grade wood doors, thanks to</a:t>
            </a:r>
          </a:p>
          <a:p>
            <a:r>
              <a:rPr lang="en-US" sz="1400" dirty="0" smtClean="0">
                <a:latin typeface="Arial" pitchFamily="34" charset="0"/>
                <a:cs typeface="Arial" pitchFamily="34" charset="0"/>
              </a:rPr>
              <a:t>Therma-Tru’s AccuGrain</a:t>
            </a:r>
            <a:r>
              <a:rPr lang="en-US" sz="420" dirty="0" smtClean="0">
                <a:latin typeface="Arial" pitchFamily="34" charset="0"/>
                <a:cs typeface="Arial" pitchFamily="34" charset="0"/>
              </a:rPr>
              <a:t>®</a:t>
            </a:r>
            <a:r>
              <a:rPr lang="en-US" sz="1400" dirty="0" smtClean="0">
                <a:latin typeface="Arial" pitchFamily="34" charset="0"/>
                <a:cs typeface="Arial" pitchFamily="34" charset="0"/>
              </a:rPr>
              <a:t> technology.</a:t>
            </a:r>
            <a:endParaRPr lang="en-US" sz="1400" dirty="0">
              <a:latin typeface="Arial" pitchFamily="34" charset="0"/>
              <a:cs typeface="Arial" pitchFamily="34" charset="0"/>
            </a:endParaRPr>
          </a:p>
        </p:txBody>
      </p:sp>
      <p:pic>
        <p:nvPicPr>
          <p:cNvPr id="1027" name="Picture 3" descr="C:\Users\jsutter\Desktop\AccuGrain_Cr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38200"/>
            <a:ext cx="3124200" cy="13890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5625" y="5368330"/>
            <a:ext cx="3516562" cy="954107"/>
          </a:xfrm>
          <a:prstGeom prst="rect">
            <a:avLst/>
          </a:prstGeom>
          <a:noFill/>
        </p:spPr>
        <p:txBody>
          <a:bodyPr wrap="square" rtlCol="0">
            <a:spAutoFit/>
          </a:bodyPr>
          <a:lstStyle/>
          <a:p>
            <a:r>
              <a:rPr lang="en-US" sz="1400" b="1" dirty="0" smtClean="0">
                <a:latin typeface="Arial" pitchFamily="34" charset="0"/>
                <a:cs typeface="Arial" pitchFamily="34" charset="0"/>
              </a:rPr>
              <a:t>Details that define a custom door.</a:t>
            </a:r>
          </a:p>
          <a:p>
            <a:r>
              <a:rPr lang="en-US" sz="1400" dirty="0" smtClean="0">
                <a:latin typeface="Arial" pitchFamily="34" charset="0"/>
                <a:cs typeface="Arial" pitchFamily="34" charset="0"/>
              </a:rPr>
              <a:t>Crisp, handcrafted elegance creates embossments that are deeper than standard fiberglass doors.</a:t>
            </a:r>
            <a:endParaRPr lang="en-US" sz="1400" dirty="0">
              <a:latin typeface="Arial" pitchFamily="34" charset="0"/>
              <a:cs typeface="Arial"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8248" y="2421506"/>
            <a:ext cx="1658973" cy="368660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0424" y="2421128"/>
            <a:ext cx="1633000" cy="3690393"/>
          </a:xfrm>
          <a:prstGeom prst="rect">
            <a:avLst/>
          </a:prstGeom>
        </p:spPr>
      </p:pic>
      <p:cxnSp>
        <p:nvCxnSpPr>
          <p:cNvPr id="11" name="Straight Connector 10"/>
          <p:cNvCxnSpPr/>
          <p:nvPr/>
        </p:nvCxnSpPr>
        <p:spPr>
          <a:xfrm flipV="1">
            <a:off x="5934823" y="2200364"/>
            <a:ext cx="0" cy="838200"/>
          </a:xfrm>
          <a:prstGeom prst="line">
            <a:avLst/>
          </a:prstGeom>
          <a:ln w="25400">
            <a:solidFill>
              <a:srgbClr val="EC7A0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468223" y="2200364"/>
            <a:ext cx="0" cy="838200"/>
          </a:xfrm>
          <a:prstGeom prst="line">
            <a:avLst/>
          </a:prstGeom>
          <a:ln w="25400">
            <a:solidFill>
              <a:srgbClr val="EC7A08"/>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011023" y="2276564"/>
            <a:ext cx="381000" cy="0"/>
          </a:xfrm>
          <a:prstGeom prst="straightConnector1">
            <a:avLst/>
          </a:prstGeom>
          <a:ln w="25400">
            <a:solidFill>
              <a:srgbClr val="EC7A08"/>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050185" y="1828800"/>
            <a:ext cx="990601" cy="600164"/>
          </a:xfrm>
          <a:prstGeom prst="rect">
            <a:avLst/>
          </a:prstGeom>
          <a:noFill/>
        </p:spPr>
        <p:txBody>
          <a:bodyPr wrap="square" rtlCol="0">
            <a:spAutoFit/>
          </a:bodyPr>
          <a:lstStyle/>
          <a:p>
            <a:pPr algn="ctr"/>
            <a:r>
              <a:rPr lang="en-US" sz="1100" b="1" dirty="0" smtClean="0">
                <a:solidFill>
                  <a:srgbClr val="EC7A08"/>
                </a:solidFill>
                <a:latin typeface="Arial" pitchFamily="34" charset="0"/>
                <a:cs typeface="Arial" pitchFamily="34" charset="0"/>
              </a:rPr>
              <a:t>Up to </a:t>
            </a:r>
          </a:p>
          <a:p>
            <a:pPr algn="ctr"/>
            <a:r>
              <a:rPr lang="en-US" sz="1100" b="1" dirty="0" smtClean="0">
                <a:solidFill>
                  <a:srgbClr val="EC7A08"/>
                </a:solidFill>
                <a:latin typeface="Arial" pitchFamily="34" charset="0"/>
                <a:cs typeface="Arial" pitchFamily="34" charset="0"/>
              </a:rPr>
              <a:t>25% wider panels*</a:t>
            </a:r>
            <a:endParaRPr lang="en-US" sz="1100" b="1" dirty="0">
              <a:solidFill>
                <a:srgbClr val="EC7A08"/>
              </a:solidFill>
              <a:latin typeface="Arial" pitchFamily="34" charset="0"/>
              <a:cs typeface="Arial" pitchFamily="34" charset="0"/>
            </a:endParaRPr>
          </a:p>
        </p:txBody>
      </p:sp>
      <p:sp>
        <p:nvSpPr>
          <p:cNvPr id="15" name="TextBox 14"/>
          <p:cNvSpPr txBox="1"/>
          <p:nvPr/>
        </p:nvSpPr>
        <p:spPr>
          <a:xfrm>
            <a:off x="5020424" y="6083587"/>
            <a:ext cx="1633000" cy="461665"/>
          </a:xfrm>
          <a:prstGeom prst="rect">
            <a:avLst/>
          </a:prstGeom>
          <a:noFill/>
        </p:spPr>
        <p:txBody>
          <a:bodyPr wrap="square" rtlCol="0">
            <a:spAutoFit/>
          </a:bodyPr>
          <a:lstStyle/>
          <a:p>
            <a:pPr algn="ctr"/>
            <a:r>
              <a:rPr lang="en-US" sz="1200" b="1" dirty="0" smtClean="0">
                <a:latin typeface="Arial" pitchFamily="34" charset="0"/>
                <a:cs typeface="Arial" pitchFamily="34" charset="0"/>
              </a:rPr>
              <a:t>Classic-Craft </a:t>
            </a:r>
          </a:p>
          <a:p>
            <a:pPr algn="ctr"/>
            <a:r>
              <a:rPr lang="en-US" sz="1200" b="1" dirty="0" smtClean="0">
                <a:latin typeface="Arial" pitchFamily="34" charset="0"/>
                <a:cs typeface="Arial" pitchFamily="34" charset="0"/>
              </a:rPr>
              <a:t>Premium Door</a:t>
            </a:r>
            <a:endParaRPr lang="en-US" sz="1200" b="1" dirty="0">
              <a:latin typeface="Arial" pitchFamily="34" charset="0"/>
              <a:cs typeface="Arial" pitchFamily="34" charset="0"/>
            </a:endParaRPr>
          </a:p>
        </p:txBody>
      </p:sp>
      <p:sp>
        <p:nvSpPr>
          <p:cNvPr id="16" name="TextBox 15"/>
          <p:cNvSpPr txBox="1"/>
          <p:nvPr/>
        </p:nvSpPr>
        <p:spPr>
          <a:xfrm>
            <a:off x="7268247" y="6083586"/>
            <a:ext cx="1658973" cy="461665"/>
          </a:xfrm>
          <a:prstGeom prst="rect">
            <a:avLst/>
          </a:prstGeom>
          <a:noFill/>
        </p:spPr>
        <p:txBody>
          <a:bodyPr wrap="square" rtlCol="0">
            <a:spAutoFit/>
          </a:bodyPr>
          <a:lstStyle/>
          <a:p>
            <a:pPr algn="ctr"/>
            <a:r>
              <a:rPr lang="en-US" sz="1200" b="1" dirty="0" smtClean="0">
                <a:latin typeface="Arial" pitchFamily="34" charset="0"/>
                <a:cs typeface="Arial" pitchFamily="34" charset="0"/>
              </a:rPr>
              <a:t>Standard </a:t>
            </a:r>
          </a:p>
          <a:p>
            <a:pPr algn="ctr"/>
            <a:r>
              <a:rPr lang="en-US" sz="1200" b="1" dirty="0" smtClean="0">
                <a:latin typeface="Arial" pitchFamily="34" charset="0"/>
                <a:cs typeface="Arial" pitchFamily="34" charset="0"/>
              </a:rPr>
              <a:t>Fiberglass Door</a:t>
            </a:r>
            <a:endParaRPr lang="en-US" sz="1200" b="1" dirty="0">
              <a:latin typeface="Arial" pitchFamily="34" charset="0"/>
              <a:cs typeface="Arial" pitchFamily="34" charset="0"/>
            </a:endParaRPr>
          </a:p>
        </p:txBody>
      </p:sp>
      <p:sp>
        <p:nvSpPr>
          <p:cNvPr id="17" name="TextBox 16"/>
          <p:cNvSpPr txBox="1"/>
          <p:nvPr/>
        </p:nvSpPr>
        <p:spPr>
          <a:xfrm>
            <a:off x="304800" y="6477000"/>
            <a:ext cx="3962400" cy="230832"/>
          </a:xfrm>
          <a:prstGeom prst="rect">
            <a:avLst/>
          </a:prstGeom>
          <a:noFill/>
        </p:spPr>
        <p:txBody>
          <a:bodyPr wrap="square" rtlCol="0">
            <a:spAutoFit/>
          </a:bodyPr>
          <a:lstStyle/>
          <a:p>
            <a:r>
              <a:rPr lang="en-US" sz="900" dirty="0" smtClean="0">
                <a:latin typeface="Arial Narrow" pitchFamily="34" charset="0"/>
                <a:cs typeface="Arial" pitchFamily="34" charset="0"/>
              </a:rPr>
              <a:t>*Compared to other standard fiberglass doors.</a:t>
            </a:r>
            <a:endParaRPr lang="en-US" sz="900" dirty="0">
              <a:latin typeface="Arial Narrow" pitchFamily="34" charset="0"/>
              <a:cs typeface="Arial" pitchFamily="34" charset="0"/>
            </a:endParaRPr>
          </a:p>
        </p:txBody>
      </p:sp>
      <p:sp>
        <p:nvSpPr>
          <p:cNvPr id="18" name="TextBox 17"/>
          <p:cNvSpPr txBox="1"/>
          <p:nvPr/>
        </p:nvSpPr>
        <p:spPr>
          <a:xfrm>
            <a:off x="4916021" y="874693"/>
            <a:ext cx="4075579" cy="954107"/>
          </a:xfrm>
          <a:prstGeom prst="rect">
            <a:avLst/>
          </a:prstGeom>
          <a:noFill/>
        </p:spPr>
        <p:txBody>
          <a:bodyPr wrap="square" rtlCol="0">
            <a:spAutoFit/>
          </a:bodyPr>
          <a:lstStyle/>
          <a:p>
            <a:r>
              <a:rPr lang="en-US" sz="1400" b="1" dirty="0" smtClean="0">
                <a:latin typeface="Arial" pitchFamily="34" charset="0"/>
                <a:cs typeface="Arial" pitchFamily="34" charset="0"/>
              </a:rPr>
              <a:t>Architecturally correct for true classic beauty.</a:t>
            </a:r>
          </a:p>
          <a:p>
            <a:r>
              <a:rPr lang="en-US" sz="1400" dirty="0" smtClean="0">
                <a:latin typeface="Arial" pitchFamily="34" charset="0"/>
                <a:cs typeface="Arial" pitchFamily="34" charset="0"/>
              </a:rPr>
              <a:t>Doors designed to be architecturally correct, with proportions modeled after classic architectural principles, to create a more premium entryway.</a:t>
            </a:r>
            <a:endParaRPr lang="en-US" sz="1400" dirty="0">
              <a:latin typeface="Arial" pitchFamily="34" charset="0"/>
              <a:cs typeface="Arial" pitchFamily="34" charset="0"/>
            </a:endParaRPr>
          </a:p>
        </p:txBody>
      </p:sp>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t="8519" b="3090"/>
          <a:stretch/>
        </p:blipFill>
        <p:spPr>
          <a:xfrm>
            <a:off x="381000" y="3971132"/>
            <a:ext cx="3127248" cy="1371600"/>
          </a:xfrm>
          <a:prstGeom prst="rect">
            <a:avLst/>
          </a:prstGeom>
        </p:spPr>
      </p:pic>
      <p:sp>
        <p:nvSpPr>
          <p:cNvPr id="3" name="Slide Number Placeholder 2"/>
          <p:cNvSpPr>
            <a:spLocks noGrp="1"/>
          </p:cNvSpPr>
          <p:nvPr>
            <p:ph type="sldNum" sz="quarter" idx="12"/>
          </p:nvPr>
        </p:nvSpPr>
        <p:spPr>
          <a:xfrm>
            <a:off x="6553200" y="6492875"/>
            <a:ext cx="2133600" cy="365125"/>
          </a:xfrm>
        </p:spPr>
        <p:txBody>
          <a:bodyPr/>
          <a:lstStyle/>
          <a:p>
            <a:fld id="{D38E56C4-1D0B-4ED1-A83F-20B764F11907}" type="slidenum">
              <a:rPr lang="en-US" smtClean="0"/>
              <a:t>9</a:t>
            </a:fld>
            <a:endParaRPr lang="en-US" dirty="0"/>
          </a:p>
        </p:txBody>
      </p:sp>
    </p:spTree>
    <p:extLst>
      <p:ext uri="{BB962C8B-B14F-4D97-AF65-F5344CB8AC3E}">
        <p14:creationId xmlns:p14="http://schemas.microsoft.com/office/powerpoint/2010/main" val="1852417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4802</TotalTime>
  <Words>3688</Words>
  <Application>Microsoft Office PowerPoint</Application>
  <PresentationFormat>On-screen Show (4:3)</PresentationFormat>
  <Paragraphs>713</Paragraphs>
  <Slides>45</Slides>
  <Notes>26</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Door Selections: Classic-Craft® Collections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Door Selections: Fiber-Classic® Collections and Smooth-Star®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Door Selections: Steel</vt:lpstr>
      <vt:lpstr>Door Selections: Pulse®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Tools</dc:title>
  <dc:creator>Sharp, Verena</dc:creator>
  <cp:lastModifiedBy>Sharp, Verena</cp:lastModifiedBy>
  <cp:revision>287</cp:revision>
  <cp:lastPrinted>2015-02-25T15:19:34Z</cp:lastPrinted>
  <dcterms:created xsi:type="dcterms:W3CDTF">2014-06-06T18:45:19Z</dcterms:created>
  <dcterms:modified xsi:type="dcterms:W3CDTF">2015-03-19T15:19:19Z</dcterms:modified>
</cp:coreProperties>
</file>